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 autoCompressPictures="0">
  <p:sldMasterIdLst>
    <p:sldMasterId id="2147483653" r:id="rId1"/>
  </p:sldMasterIdLst>
  <p:notesMasterIdLst>
    <p:notesMasterId r:id="rId18"/>
  </p:notesMasterIdLst>
  <p:handoutMasterIdLst>
    <p:handoutMasterId r:id="rId19"/>
  </p:handoutMasterIdLst>
  <p:sldIdLst>
    <p:sldId id="289" r:id="rId2"/>
    <p:sldId id="257" r:id="rId3"/>
    <p:sldId id="280" r:id="rId4"/>
    <p:sldId id="262" r:id="rId5"/>
    <p:sldId id="263" r:id="rId6"/>
    <p:sldId id="281" r:id="rId7"/>
    <p:sldId id="267" r:id="rId8"/>
    <p:sldId id="269" r:id="rId9"/>
    <p:sldId id="283" r:id="rId10"/>
    <p:sldId id="272" r:id="rId11"/>
    <p:sldId id="273" r:id="rId12"/>
    <p:sldId id="279" r:id="rId13"/>
    <p:sldId id="274" r:id="rId14"/>
    <p:sldId id="284" r:id="rId15"/>
    <p:sldId id="278" r:id="rId16"/>
    <p:sldId id="285" r:id="rId17"/>
  </p:sldIdLst>
  <p:sldSz cx="9144000" cy="6858000" type="screen4x3"/>
  <p:notesSz cx="6858000" cy="9144000"/>
  <p:defaultTextStyle>
    <a:defPPr>
      <a:defRPr lang="es-ES_tradnl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4660"/>
  </p:normalViewPr>
  <p:slideViewPr>
    <p:cSldViewPr snapToObjects="1">
      <p:cViewPr varScale="1">
        <p:scale>
          <a:sx n="81" d="100"/>
          <a:sy n="81" d="100"/>
        </p:scale>
        <p:origin x="-576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printerSettings" Target="printerSettings/printerSettings1.bin"/><Relationship Id="rId21" Type="http://schemas.openxmlformats.org/officeDocument/2006/relationships/presProps" Target="presProps.xml"/><Relationship Id="rId22" Type="http://schemas.openxmlformats.org/officeDocument/2006/relationships/viewProps" Target="viewProps.xml"/><Relationship Id="rId23" Type="http://schemas.openxmlformats.org/officeDocument/2006/relationships/theme" Target="theme/theme1.xml"/><Relationship Id="rId24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notesMaster" Target="notesMasters/notesMaster1.xml"/><Relationship Id="rId1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_tradnl"/>
          </a:p>
        </p:txBody>
      </p:sp>
      <p:sp>
        <p:nvSpPr>
          <p:cNvPr id="3" name="Marcador de fech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C05C50-806C-E644-A467-685234B81DC2}" type="datetime1">
              <a:rPr lang="es-ES_tradnl" smtClean="0"/>
              <a:pPr/>
              <a:t>17/11/14</a:t>
            </a:fld>
            <a:endParaRPr lang="es-ES_tradnl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_tradnl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1E119F-D741-C745-B0F3-FDBF4FA8A476}" type="slidenum">
              <a:rPr lang="es-ES_tradnl" smtClean="0"/>
              <a:pPr/>
              <a:t>‹#›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55434978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_tradnl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258FF18-9E30-F140-AAD7-B99952442CEC}" type="datetime1">
              <a:rPr lang="es-ES_tradnl" smtClean="0"/>
              <a:pPr/>
              <a:t>17/11/14</a:t>
            </a:fld>
            <a:endParaRPr lang="es-ES_tradnl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_tradnl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_tradn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_tradn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BE3BA36-B0D2-134B-BCA8-DFF5C899A900}" type="slidenum">
              <a:rPr lang="es-ES_tradnl" smtClean="0"/>
              <a:pPr/>
              <a:t>‹#›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82191605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es-ES_tradnl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_tradnl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0E2307-1E40-4E12-8716-25BFDA8E7013}" type="datetime1">
              <a:rPr lang="en-US" smtClean="0"/>
              <a:pPr/>
              <a:t>18/11/14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A02065-DC99-BB41-86E6-C03D38231DA8}" type="slidenum">
              <a:rPr lang="es-ES_tradnl" smtClean="0"/>
              <a:pPr/>
              <a:t>‹#›</a:t>
            </a:fld>
            <a:endParaRPr lang="es-ES_tradnl"/>
          </a:p>
        </p:txBody>
      </p:sp>
    </p:spTree>
  </p:cSld>
  <p:clrMapOvr>
    <a:masterClrMapping/>
  </p:clrMapOvr>
  <p:hf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s-ES_tradnl" smtClean="0"/>
              <a:t>Click to edit Master text styles</a:t>
            </a:r>
          </a:p>
          <a:p>
            <a:pPr lvl="1"/>
            <a:r>
              <a:rPr lang="es-ES_tradnl" smtClean="0"/>
              <a:t>Second level</a:t>
            </a:r>
          </a:p>
          <a:p>
            <a:pPr lvl="2"/>
            <a:r>
              <a:rPr lang="es-ES_tradnl" smtClean="0"/>
              <a:t>Third level</a:t>
            </a:r>
          </a:p>
          <a:p>
            <a:pPr lvl="3"/>
            <a:r>
              <a:rPr lang="es-ES_tradnl" smtClean="0"/>
              <a:t>Fourth level</a:t>
            </a:r>
          </a:p>
          <a:p>
            <a:pPr lvl="4"/>
            <a:r>
              <a:rPr lang="es-ES_tradnl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CFCF5A-EA79-452C-A52C-1A2668C2E7DF}" type="datetime1">
              <a:rPr lang="en-US" smtClean="0"/>
              <a:pPr/>
              <a:t>18/11/14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A02065-DC99-BB41-86E6-C03D38231DA8}" type="slidenum">
              <a:rPr lang="es-ES_tradnl" smtClean="0"/>
              <a:pPr/>
              <a:t>‹#›</a:t>
            </a:fld>
            <a:endParaRPr lang="es-ES_tradnl"/>
          </a:p>
        </p:txBody>
      </p:sp>
    </p:spTree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5C4C28-BD4B-4892-9A2D-6E19BD753A9A}" type="datetime1">
              <a:rPr lang="en-US" smtClean="0"/>
              <a:pPr/>
              <a:t>18/11/14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A02065-DC99-BB41-86E6-C03D38231DA8}" type="slidenum">
              <a:rPr lang="es-ES_tradnl" smtClean="0"/>
              <a:pPr/>
              <a:t>‹#›</a:t>
            </a:fld>
            <a:endParaRPr lang="es-ES_tradnl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es-ES_tradnl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es-ES_tradnl" smtClean="0"/>
              <a:t>Click to edit Master text styles</a:t>
            </a:r>
          </a:p>
          <a:p>
            <a:pPr lvl="1"/>
            <a:r>
              <a:rPr lang="es-ES_tradnl" smtClean="0"/>
              <a:t>Second level</a:t>
            </a:r>
          </a:p>
          <a:p>
            <a:pPr lvl="2"/>
            <a:r>
              <a:rPr lang="es-ES_tradnl" smtClean="0"/>
              <a:t>Third level</a:t>
            </a:r>
          </a:p>
          <a:p>
            <a:pPr lvl="3"/>
            <a:r>
              <a:rPr lang="es-ES_tradnl" smtClean="0"/>
              <a:t>Fourth level</a:t>
            </a:r>
          </a:p>
          <a:p>
            <a:pPr lvl="4"/>
            <a:r>
              <a:rPr lang="es-ES_tradnl" smtClean="0"/>
              <a:t>Fifth level</a:t>
            </a:r>
            <a:endParaRPr lang="en-US" dirty="0"/>
          </a:p>
        </p:txBody>
      </p:sp>
    </p:spTree>
  </p:cSld>
  <p:clrMapOvr>
    <a:masterClrMapping/>
  </p:clrMapOvr>
  <p:hf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_tradnl" smtClean="0"/>
              <a:t>Click to edit Master text styles</a:t>
            </a:r>
          </a:p>
          <a:p>
            <a:pPr lvl="1"/>
            <a:r>
              <a:rPr lang="es-ES_tradnl" smtClean="0"/>
              <a:t>Second level</a:t>
            </a:r>
          </a:p>
          <a:p>
            <a:pPr lvl="2"/>
            <a:r>
              <a:rPr lang="es-ES_tradnl" smtClean="0"/>
              <a:t>Third level</a:t>
            </a:r>
          </a:p>
          <a:p>
            <a:pPr lvl="3"/>
            <a:r>
              <a:rPr lang="es-ES_tradnl" smtClean="0"/>
              <a:t>Fourth level</a:t>
            </a:r>
          </a:p>
          <a:p>
            <a:pPr lvl="4"/>
            <a:r>
              <a:rPr lang="es-ES_tradnl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D9D02-426E-46C9-9EE9-0DE1EF8B2838}" type="datetime1">
              <a:rPr lang="en-US" smtClean="0"/>
              <a:pPr/>
              <a:t>18/11/14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A02065-DC99-BB41-86E6-C03D38231DA8}" type="slidenum">
              <a:rPr lang="es-ES_tradnl" smtClean="0"/>
              <a:pPr/>
              <a:t>‹#›</a:t>
            </a:fld>
            <a:endParaRPr lang="es-ES_tradnl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Click to edit Master title style</a:t>
            </a:r>
            <a:endParaRPr lang="en-US"/>
          </a:p>
        </p:txBody>
      </p:sp>
    </p:spTree>
  </p:cSld>
  <p:clrMapOvr>
    <a:masterClrMapping/>
  </p:clrMapOvr>
  <p:hf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es-ES_tradnl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_tradnl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AEBBE-F8B2-42CF-9895-E86A608384EB}" type="datetime1">
              <a:rPr lang="en-US" smtClean="0"/>
              <a:pPr/>
              <a:t>18/11/14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A02065-DC99-BB41-86E6-C03D38231DA8}" type="slidenum">
              <a:rPr lang="es-ES_tradnl" smtClean="0"/>
              <a:pPr/>
              <a:t>‹#›</a:t>
            </a:fld>
            <a:endParaRPr lang="es-ES_tradnl"/>
          </a:p>
        </p:txBody>
      </p:sp>
    </p:spTree>
  </p:cSld>
  <p:clrMapOvr>
    <a:masterClrMapping/>
  </p:clrMapOvr>
  <p:hf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AA6B6-10E5-4810-BC9F-DA72D8452E73}" type="datetime1">
              <a:rPr lang="en-US" smtClean="0"/>
              <a:pPr/>
              <a:t>18/11/14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A02065-DC99-BB41-86E6-C03D38231DA8}" type="slidenum">
              <a:rPr lang="es-ES_tradnl" smtClean="0"/>
              <a:pPr/>
              <a:t>‹#›</a:t>
            </a:fld>
            <a:endParaRPr lang="es-ES_tradnl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es-ES_tradnl" smtClean="0"/>
              <a:t>Click to edit Master text styles</a:t>
            </a:r>
          </a:p>
          <a:p>
            <a:pPr lvl="1"/>
            <a:r>
              <a:rPr lang="es-ES_tradnl" smtClean="0"/>
              <a:t>Second level</a:t>
            </a:r>
          </a:p>
          <a:p>
            <a:pPr lvl="2"/>
            <a:r>
              <a:rPr lang="es-ES_tradnl" smtClean="0"/>
              <a:t>Third level</a:t>
            </a:r>
          </a:p>
          <a:p>
            <a:pPr lvl="3"/>
            <a:r>
              <a:rPr lang="es-ES_tradnl" smtClean="0"/>
              <a:t>Fourth level</a:t>
            </a:r>
          </a:p>
          <a:p>
            <a:pPr lvl="4"/>
            <a:r>
              <a:rPr lang="es-ES_tradnl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es-ES_tradnl" smtClean="0"/>
              <a:t>Click to edit Master text styles</a:t>
            </a:r>
          </a:p>
          <a:p>
            <a:pPr lvl="1"/>
            <a:r>
              <a:rPr lang="es-ES_tradnl" smtClean="0"/>
              <a:t>Second level</a:t>
            </a:r>
          </a:p>
          <a:p>
            <a:pPr lvl="2"/>
            <a:r>
              <a:rPr lang="es-ES_tradnl" smtClean="0"/>
              <a:t>Third level</a:t>
            </a:r>
          </a:p>
          <a:p>
            <a:pPr lvl="3"/>
            <a:r>
              <a:rPr lang="es-ES_tradnl" smtClean="0"/>
              <a:t>Fourth level</a:t>
            </a:r>
          </a:p>
          <a:p>
            <a:pPr lvl="4"/>
            <a:r>
              <a:rPr lang="es-ES_tradnl" smtClean="0"/>
              <a:t>Fifth level</a:t>
            </a:r>
            <a:endParaRPr lang="en-US"/>
          </a:p>
        </p:txBody>
      </p:sp>
    </p:spTree>
  </p:cSld>
  <p:clrMapOvr>
    <a:masterClrMapping/>
  </p:clrMapOvr>
  <p:hf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_tradnl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Click to edit Master text styles</a:t>
            </a:r>
          </a:p>
          <a:p>
            <a:pPr lvl="1"/>
            <a:r>
              <a:rPr lang="es-ES_tradnl" smtClean="0"/>
              <a:t>Second level</a:t>
            </a:r>
          </a:p>
          <a:p>
            <a:pPr lvl="2"/>
            <a:r>
              <a:rPr lang="es-ES_tradnl" smtClean="0"/>
              <a:t>Third level</a:t>
            </a:r>
          </a:p>
          <a:p>
            <a:pPr lvl="3"/>
            <a:r>
              <a:rPr lang="es-ES_tradnl" smtClean="0"/>
              <a:t>Fourth level</a:t>
            </a:r>
          </a:p>
          <a:p>
            <a:pPr lvl="4"/>
            <a:r>
              <a:rPr lang="es-ES_tradnl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Click to edit Master text styles</a:t>
            </a:r>
          </a:p>
          <a:p>
            <a:pPr lvl="1"/>
            <a:r>
              <a:rPr lang="es-ES_tradnl" smtClean="0"/>
              <a:t>Second level</a:t>
            </a:r>
          </a:p>
          <a:p>
            <a:pPr lvl="2"/>
            <a:r>
              <a:rPr lang="es-ES_tradnl" smtClean="0"/>
              <a:t>Third level</a:t>
            </a:r>
          </a:p>
          <a:p>
            <a:pPr lvl="3"/>
            <a:r>
              <a:rPr lang="es-ES_tradnl" smtClean="0"/>
              <a:t>Fourth level</a:t>
            </a:r>
          </a:p>
          <a:p>
            <a:pPr lvl="4"/>
            <a:r>
              <a:rPr lang="es-ES_tradnl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18D072-EF12-4AA2-BD71-ABC68B06D0E2}" type="datetime1">
              <a:rPr lang="en-US" smtClean="0"/>
              <a:pPr/>
              <a:t>18/11/14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A02065-DC99-BB41-86E6-C03D38231DA8}" type="slidenum">
              <a:rPr lang="es-ES_tradnl" smtClean="0"/>
              <a:pPr/>
              <a:t>‹#›</a:t>
            </a:fld>
            <a:endParaRPr lang="es-ES_tradnl"/>
          </a:p>
        </p:txBody>
      </p:sp>
    </p:spTree>
  </p:cSld>
  <p:clrMapOvr>
    <a:masterClrMapping/>
  </p:clrMapOvr>
  <p:hf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CDBF60-6CC3-4B74-A60D-3486985E4346}" type="datetime1">
              <a:rPr lang="en-US" smtClean="0"/>
              <a:pPr/>
              <a:t>18/11/14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A02065-DC99-BB41-86E6-C03D38231DA8}" type="slidenum">
              <a:rPr lang="es-ES_tradnl" smtClean="0"/>
              <a:pPr/>
              <a:t>‹#›</a:t>
            </a:fld>
            <a:endParaRPr lang="es-ES_tradnl"/>
          </a:p>
        </p:txBody>
      </p:sp>
    </p:spTree>
  </p:cSld>
  <p:clrMapOvr>
    <a:masterClrMapping/>
  </p:clrMapOvr>
  <p:hf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714818-984F-4759-BF72-A33BDC1963BD}" type="datetime1">
              <a:rPr lang="en-US" smtClean="0"/>
              <a:pPr/>
              <a:t>18/11/14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A02065-DC99-BB41-86E6-C03D38231DA8}" type="slidenum">
              <a:rPr lang="es-ES_tradnl" smtClean="0"/>
              <a:pPr/>
              <a:t>‹#›</a:t>
            </a:fld>
            <a:endParaRPr lang="es-ES_tradnl"/>
          </a:p>
        </p:txBody>
      </p:sp>
    </p:spTree>
  </p:cSld>
  <p:clrMapOvr>
    <a:masterClrMapping/>
  </p:clrMapOvr>
  <p:hf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A7E191-5F94-4FC1-B823-BD7CABF7FA06}" type="datetime1">
              <a:rPr lang="en-US" smtClean="0"/>
              <a:pPr/>
              <a:t>18/11/14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A02065-DC99-BB41-86E6-C03D38231DA8}" type="slidenum">
              <a:rPr lang="es-ES_tradnl" smtClean="0"/>
              <a:pPr/>
              <a:t>‹#›</a:t>
            </a:fld>
            <a:endParaRPr lang="es-ES_tradn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Click to edit Master text styles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es-ES_tradnl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_tradnl" smtClean="0"/>
              <a:t>Click to edit Master text styles</a:t>
            </a:r>
          </a:p>
          <a:p>
            <a:pPr lvl="1"/>
            <a:r>
              <a:rPr lang="es-ES_tradnl" smtClean="0"/>
              <a:t>Second level</a:t>
            </a:r>
          </a:p>
          <a:p>
            <a:pPr lvl="2"/>
            <a:r>
              <a:rPr lang="es-ES_tradnl" smtClean="0"/>
              <a:t>Third level</a:t>
            </a:r>
          </a:p>
          <a:p>
            <a:pPr lvl="3"/>
            <a:r>
              <a:rPr lang="es-ES_tradnl" smtClean="0"/>
              <a:t>Fourth level</a:t>
            </a:r>
          </a:p>
          <a:p>
            <a:pPr lvl="4"/>
            <a:r>
              <a:rPr lang="es-ES_tradnl" smtClean="0"/>
              <a:t>Fifth level</a:t>
            </a:r>
            <a:endParaRPr lang="en-US" dirty="0"/>
          </a:p>
        </p:txBody>
      </p:sp>
    </p:spTree>
  </p:cSld>
  <p:clrMapOvr>
    <a:masterClrMapping/>
  </p:clrMapOvr>
  <p:hf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es-ES_tradnl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56D55-EFBE-4F9B-8A5F-09D42CA22A9B}" type="datetime1">
              <a:rPr lang="en-US" smtClean="0"/>
              <a:pPr/>
              <a:t>18/11/14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A02065-DC99-BB41-86E6-C03D38231DA8}" type="slidenum">
              <a:rPr lang="es-ES_tradnl" smtClean="0"/>
              <a:pPr/>
              <a:t>‹#›</a:t>
            </a:fld>
            <a:endParaRPr lang="es-ES_tradnl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_tradnl" smtClean="0"/>
              <a:t>Drag picture to placeholder or click icon to add</a:t>
            </a:r>
            <a:endParaRPr lang="en-US" dirty="0"/>
          </a:p>
        </p:txBody>
      </p:sp>
    </p:spTree>
  </p:cSld>
  <p:clrMapOvr>
    <a:masterClrMapping/>
  </p:clrMapOvr>
  <p:hf hdr="0" ftr="0" dt="0"/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_tradnl" smtClean="0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9D1D110F-3F4E-48D9-B8AA-5D0E825AFDBA}" type="datetime1">
              <a:rPr lang="en-US" smtClean="0"/>
              <a:pPr/>
              <a:t>18/11/14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es-ES_trad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D9A02065-DC99-BB41-86E6-C03D38231DA8}" type="slidenum">
              <a:rPr lang="es-ES_tradnl" smtClean="0"/>
              <a:pPr/>
              <a:t>‹#›</a:t>
            </a:fld>
            <a:endParaRPr lang="es-ES_trad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_tradnl" smtClean="0"/>
              <a:t>Click to edit Master text styles</a:t>
            </a:r>
          </a:p>
          <a:p>
            <a:pPr lvl="1"/>
            <a:r>
              <a:rPr lang="es-ES_tradnl" smtClean="0"/>
              <a:t>Second level</a:t>
            </a:r>
          </a:p>
          <a:p>
            <a:pPr lvl="2"/>
            <a:r>
              <a:rPr lang="es-ES_tradnl" smtClean="0"/>
              <a:t>Third level</a:t>
            </a:r>
          </a:p>
          <a:p>
            <a:pPr lvl="3"/>
            <a:r>
              <a:rPr lang="es-ES_tradnl" smtClean="0"/>
              <a:t>Fourth level</a:t>
            </a:r>
          </a:p>
          <a:p>
            <a:pPr lvl="4"/>
            <a:r>
              <a:rPr lang="es-ES_tradnl" smtClean="0"/>
              <a:t>Fifth level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  <p:sldLayoutId id="2147483655" r:id="rId2"/>
    <p:sldLayoutId id="2147483656" r:id="rId3"/>
    <p:sldLayoutId id="2147483657" r:id="rId4"/>
    <p:sldLayoutId id="2147483658" r:id="rId5"/>
    <p:sldLayoutId id="2147483659" r:id="rId6"/>
    <p:sldLayoutId id="2147483660" r:id="rId7"/>
    <p:sldLayoutId id="2147483661" r:id="rId8"/>
    <p:sldLayoutId id="2147483662" r:id="rId9"/>
    <p:sldLayoutId id="2147483663" r:id="rId10"/>
    <p:sldLayoutId id="2147483664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en-US" dirty="0" smtClean="0"/>
              <a:t>ONAJUP</a:t>
            </a:r>
          </a:p>
          <a:p>
            <a:pPr algn="ctr"/>
            <a:r>
              <a:rPr lang="en-US" dirty="0" smtClean="0"/>
              <a:t>EUROSOCIAL</a:t>
            </a:r>
          </a:p>
          <a:p>
            <a:pPr algn="ctr"/>
            <a:r>
              <a:rPr lang="en-US" dirty="0" smtClean="0"/>
              <a:t>NOVIEMBRE 2014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A02065-DC99-BB41-86E6-C03D38231DA8}" type="slidenum">
              <a:rPr lang="es-ES_tradnl" smtClean="0"/>
              <a:pPr/>
              <a:t>0</a:t>
            </a:fld>
            <a:endParaRPr lang="es-ES_tradnl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</a:t>
            </a:r>
            <a:r>
              <a:rPr lang="en-US" sz="2800" dirty="0" smtClean="0"/>
              <a:t>ROTOCOLO PARA LA ACTUACION DE LA JUSTICIA ORDINARIA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545981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Marcador de contenido 10"/>
          <p:cNvSpPr>
            <a:spLocks noGrp="1"/>
          </p:cNvSpPr>
          <p:nvPr>
            <p:ph idx="1"/>
          </p:nvPr>
        </p:nvSpPr>
        <p:spPr>
          <a:xfrm>
            <a:off x="284163" y="1825801"/>
            <a:ext cx="8574087" cy="3889199"/>
          </a:xfrm>
        </p:spPr>
        <p:txBody>
          <a:bodyPr>
            <a:normAutofit/>
          </a:bodyPr>
          <a:lstStyle/>
          <a:p>
            <a:pPr marL="454025" lvl="3" indent="-454025">
              <a:spcBef>
                <a:spcPts val="2000"/>
              </a:spcBef>
              <a:buClr>
                <a:schemeClr val="bg1">
                  <a:lumMod val="65000"/>
                </a:schemeClr>
              </a:buClr>
            </a:pPr>
            <a:r>
              <a:rPr lang="es-PE" dirty="0" smtClean="0"/>
              <a:t>Los magistrados garantizarán que los comuneros o ronderos comprendan el proceso en todas sus etapas y consecuencias</a:t>
            </a:r>
            <a:r>
              <a:rPr lang="en-US" dirty="0" smtClean="0"/>
              <a:t> </a:t>
            </a:r>
            <a:r>
              <a:rPr lang="es-PE" dirty="0" smtClean="0"/>
              <a:t>teniendo en cuenta sus creencias, valores, prácticas culturales e idioma.</a:t>
            </a:r>
          </a:p>
          <a:p>
            <a:pPr marL="454025" lvl="3" indent="-454025">
              <a:spcBef>
                <a:spcPts val="2000"/>
              </a:spcBef>
              <a:buClr>
                <a:schemeClr val="bg1">
                  <a:lumMod val="65000"/>
                </a:schemeClr>
              </a:buClr>
            </a:pPr>
            <a:r>
              <a:rPr lang="es-PE" dirty="0" smtClean="0"/>
              <a:t>Los magistrados utilizarán un lenguaje comprensible y sencillo en cualquier audiencia, comparecencia y acto que se realice de forma oral.</a:t>
            </a:r>
          </a:p>
          <a:p>
            <a:pPr marL="454025" lvl="3" indent="-454025">
              <a:spcBef>
                <a:spcPts val="2000"/>
              </a:spcBef>
              <a:buClr>
                <a:schemeClr val="bg1">
                  <a:lumMod val="65000"/>
                </a:schemeClr>
              </a:buClr>
            </a:pPr>
            <a:r>
              <a:rPr lang="es-PE" dirty="0" smtClean="0"/>
              <a:t>Las resoluciones, notificaciones y requerimientos serán redactados de forma simple y comprensible, evitando usar tecnicismos</a:t>
            </a:r>
            <a:r>
              <a:rPr lang="en-US" dirty="0" smtClean="0"/>
              <a:t>.</a:t>
            </a:r>
          </a:p>
          <a:p>
            <a:pPr marL="454025" lvl="3" indent="-454025">
              <a:spcBef>
                <a:spcPts val="2000"/>
              </a:spcBef>
              <a:buClr>
                <a:schemeClr val="bg1">
                  <a:lumMod val="65000"/>
                </a:schemeClr>
              </a:buClr>
            </a:pPr>
            <a:r>
              <a:rPr lang="es-PE" dirty="0" smtClean="0"/>
              <a:t>Los magistrados, con el apoyo de la ONAJUP y las ODAJUP, elaborarán formularios de fácil manejo y culturalmente adaptados para el ejercicio de determinadas acciones. Estos serán accesibles y gratuitos para comuneros y ronderos</a:t>
            </a:r>
            <a:r>
              <a:rPr lang="en-US" dirty="0" smtClean="0"/>
              <a:t> </a:t>
            </a:r>
            <a:r>
              <a:rPr lang="es-PE" dirty="0" smtClean="0"/>
              <a:t> </a:t>
            </a:r>
            <a:endParaRPr lang="en-US" dirty="0" smtClean="0"/>
          </a:p>
          <a:p>
            <a:endParaRPr lang="es-ES_tradnl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A02065-DC99-BB41-86E6-C03D38231DA8}" type="slidenum">
              <a:rPr lang="es-ES_tradnl" smtClean="0"/>
              <a:pPr/>
              <a:t>9</a:t>
            </a:fld>
            <a:endParaRPr lang="es-ES_tradnl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 smtClean="0"/>
              <a:t>REGLAS DE ACTUACIÓN</a:t>
            </a:r>
            <a:endParaRPr lang="es-ES_tradnl" dirty="0"/>
          </a:p>
        </p:txBody>
      </p:sp>
      <p:sp>
        <p:nvSpPr>
          <p:cNvPr id="8" name="CuadroTexto 7"/>
          <p:cNvSpPr txBox="1"/>
          <p:nvPr/>
        </p:nvSpPr>
        <p:spPr>
          <a:xfrm>
            <a:off x="284163" y="1258801"/>
            <a:ext cx="3906837" cy="3780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es-ES_tradnl" dirty="0" smtClean="0"/>
              <a:t>7. Garantía de comprensión del proceso</a:t>
            </a:r>
          </a:p>
          <a:p>
            <a:endParaRPr lang="es-ES_tradnl" dirty="0"/>
          </a:p>
        </p:txBody>
      </p:sp>
      <p:sp>
        <p:nvSpPr>
          <p:cNvPr id="9" name="CuadroTexto 8"/>
          <p:cNvSpPr txBox="1"/>
          <p:nvPr/>
        </p:nvSpPr>
        <p:spPr>
          <a:xfrm>
            <a:off x="908953" y="4507664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s-ES_tradnl" dirty="0"/>
          </a:p>
        </p:txBody>
      </p:sp>
      <p:sp>
        <p:nvSpPr>
          <p:cNvPr id="10" name="Marcador de contenido 2"/>
          <p:cNvSpPr txBox="1">
            <a:spLocks/>
          </p:cNvSpPr>
          <p:nvPr/>
        </p:nvSpPr>
        <p:spPr>
          <a:xfrm>
            <a:off x="436563" y="4046937"/>
            <a:ext cx="8574087" cy="23900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454025" marR="0" lvl="0" indent="-454025" algn="l" defTabSz="914400" rtl="0" eaLnBrk="1" fontAlgn="auto" latinLnBrk="0" hangingPunct="1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Clr>
                <a:schemeClr val="bg1">
                  <a:lumMod val="65000"/>
                </a:schemeClr>
              </a:buClr>
              <a:buSzPct val="90000"/>
              <a:buFont typeface="Arial"/>
              <a:buChar char="•"/>
              <a:tabLst/>
              <a:defRPr/>
            </a:pPr>
            <a:endParaRPr kumimoji="0" lang="es-ES_tradnl" sz="24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85000"/>
                  <a:lumOff val="1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Marcador de contenido 10"/>
          <p:cNvSpPr>
            <a:spLocks noGrp="1"/>
          </p:cNvSpPr>
          <p:nvPr>
            <p:ph idx="1"/>
          </p:nvPr>
        </p:nvSpPr>
        <p:spPr>
          <a:xfrm>
            <a:off x="284163" y="1825801"/>
            <a:ext cx="8574087" cy="4041599"/>
          </a:xfrm>
        </p:spPr>
        <p:txBody>
          <a:bodyPr>
            <a:noAutofit/>
          </a:bodyPr>
          <a:lstStyle/>
          <a:p>
            <a:pPr marL="454025" lvl="3" indent="-454025" algn="just">
              <a:spcBef>
                <a:spcPts val="2000"/>
              </a:spcBef>
              <a:buClr>
                <a:schemeClr val="bg1">
                  <a:lumMod val="65000"/>
                </a:schemeClr>
              </a:buClr>
            </a:pPr>
            <a:r>
              <a:rPr lang="es-PE" sz="1600" dirty="0" smtClean="0"/>
              <a:t>Aplicación preferente del principio de  oralidad durante la tramitación, resolución y ejecución de los procesos de comuneros y ronderos. </a:t>
            </a:r>
          </a:p>
          <a:p>
            <a:pPr marL="454025" lvl="3" indent="-454025" algn="just">
              <a:spcBef>
                <a:spcPts val="2000"/>
              </a:spcBef>
              <a:buClr>
                <a:schemeClr val="bg1">
                  <a:lumMod val="65000"/>
                </a:schemeClr>
              </a:buClr>
            </a:pPr>
            <a:r>
              <a:rPr lang="es-PE" sz="1600" dirty="0" smtClean="0"/>
              <a:t>Adopción de todas las medidas necesarias para evitar retrasos en la tramitación de los procesos, garantizando la pronta resolución judicial y la rápida ejecución de lo resuelto. </a:t>
            </a:r>
          </a:p>
          <a:p>
            <a:pPr marL="454025" lvl="3" indent="-454025" algn="just">
              <a:spcBef>
                <a:spcPts val="2000"/>
              </a:spcBef>
              <a:buClr>
                <a:schemeClr val="bg1">
                  <a:lumMod val="65000"/>
                </a:schemeClr>
              </a:buClr>
            </a:pPr>
            <a:r>
              <a:rPr lang="es-PE" sz="1600" dirty="0" smtClean="0"/>
              <a:t>Se prestará especial atención a aquellos que domicilian en lugares alejados o mal comunicados (programar audiencias y actos procesales en fechas y horarios convenientes) </a:t>
            </a:r>
          </a:p>
          <a:p>
            <a:pPr marL="454025" lvl="3" indent="-454025" algn="just">
              <a:spcBef>
                <a:spcPts val="2000"/>
              </a:spcBef>
              <a:buClr>
                <a:schemeClr val="bg1">
                  <a:lumMod val="65000"/>
                </a:schemeClr>
              </a:buClr>
            </a:pPr>
            <a:r>
              <a:rPr lang="es-PE" sz="1600" dirty="0" smtClean="0"/>
              <a:t>La suspensión de una diligencia deberá ser comunicada con la debida antelación para evitar gastos y traslados innecesarios. La comunicación se coordinará con autoridades de otras jurisdicciones u operadores del sistema nacional de justicia para expeditar.</a:t>
            </a:r>
          </a:p>
          <a:p>
            <a:pPr marL="454025" lvl="3" indent="-454025" algn="just">
              <a:spcBef>
                <a:spcPts val="2000"/>
              </a:spcBef>
              <a:buClr>
                <a:schemeClr val="bg1">
                  <a:lumMod val="65000"/>
                </a:schemeClr>
              </a:buClr>
            </a:pPr>
            <a:r>
              <a:rPr lang="es-PE" sz="1600" dirty="0" smtClean="0"/>
              <a:t>De acuerdo a la naturaleza de los hechos y del proceso, los magistrados se desplazarán al ámbito territorial de los comuneros o ronderos para obtener información relevante para el proceso o resolverlo </a:t>
            </a:r>
            <a:r>
              <a:rPr lang="es-PE" sz="1600" i="1" dirty="0" smtClean="0"/>
              <a:t>in situ</a:t>
            </a:r>
            <a:r>
              <a:rPr lang="es-PE" sz="1600" dirty="0" smtClean="0"/>
              <a:t>. Requeriran apoyo y participación de las autoridades locales.</a:t>
            </a: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A02065-DC99-BB41-86E6-C03D38231DA8}" type="slidenum">
              <a:rPr lang="es-ES_tradnl" smtClean="0"/>
              <a:pPr/>
              <a:t>10</a:t>
            </a:fld>
            <a:endParaRPr lang="es-ES_tradnl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 smtClean="0"/>
              <a:t>REGLAS DE ACTUACIÓN</a:t>
            </a:r>
            <a:endParaRPr lang="es-ES_tradnl" dirty="0"/>
          </a:p>
        </p:txBody>
      </p:sp>
      <p:sp>
        <p:nvSpPr>
          <p:cNvPr id="8" name="CuadroTexto 7"/>
          <p:cNvSpPr txBox="1"/>
          <p:nvPr/>
        </p:nvSpPr>
        <p:spPr>
          <a:xfrm>
            <a:off x="284163" y="1257002"/>
            <a:ext cx="5049837" cy="3816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lvl="0"/>
            <a:r>
              <a:rPr lang="es-ES_tradnl" dirty="0" smtClean="0"/>
              <a:t>8. </a:t>
            </a:r>
            <a:r>
              <a:rPr lang="es-PE" dirty="0" smtClean="0"/>
              <a:t>Adaptación y flexibilización de los procedimientos </a:t>
            </a:r>
            <a:endParaRPr lang="en-US" dirty="0" smtClean="0"/>
          </a:p>
          <a:p>
            <a:endParaRPr lang="es-ES_tradnl" dirty="0" smtClean="0"/>
          </a:p>
          <a:p>
            <a:endParaRPr lang="es-ES_tradnl" dirty="0"/>
          </a:p>
        </p:txBody>
      </p:sp>
      <p:sp>
        <p:nvSpPr>
          <p:cNvPr id="9" name="CuadroTexto 8"/>
          <p:cNvSpPr txBox="1"/>
          <p:nvPr/>
        </p:nvSpPr>
        <p:spPr>
          <a:xfrm>
            <a:off x="908953" y="4507664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s-ES_tradnl" dirty="0"/>
          </a:p>
        </p:txBody>
      </p:sp>
      <p:sp>
        <p:nvSpPr>
          <p:cNvPr id="10" name="Marcador de contenido 2"/>
          <p:cNvSpPr txBox="1">
            <a:spLocks/>
          </p:cNvSpPr>
          <p:nvPr/>
        </p:nvSpPr>
        <p:spPr>
          <a:xfrm>
            <a:off x="436563" y="4046937"/>
            <a:ext cx="8574087" cy="23900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454025" marR="0" lvl="0" indent="-454025" algn="l" defTabSz="914400" rtl="0" eaLnBrk="1" fontAlgn="auto" latinLnBrk="0" hangingPunct="1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Clr>
                <a:schemeClr val="bg1">
                  <a:lumMod val="65000"/>
                </a:schemeClr>
              </a:buClr>
              <a:buSzPct val="90000"/>
              <a:buFont typeface="Arial"/>
              <a:buChar char="•"/>
              <a:tabLst/>
              <a:defRPr/>
            </a:pPr>
            <a:endParaRPr kumimoji="0" lang="es-ES_tradnl" sz="24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85000"/>
                  <a:lumOff val="1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Marcador de contenido 10"/>
          <p:cNvSpPr>
            <a:spLocks noGrp="1"/>
          </p:cNvSpPr>
          <p:nvPr>
            <p:ph idx="1"/>
          </p:nvPr>
        </p:nvSpPr>
        <p:spPr>
          <a:xfrm>
            <a:off x="284163" y="1825801"/>
            <a:ext cx="8574087" cy="4041599"/>
          </a:xfrm>
        </p:spPr>
        <p:txBody>
          <a:bodyPr>
            <a:noAutofit/>
          </a:bodyPr>
          <a:lstStyle/>
          <a:p>
            <a:pPr marL="454025" lvl="3" indent="-454025" algn="just">
              <a:spcBef>
                <a:spcPts val="2000"/>
              </a:spcBef>
              <a:buClr>
                <a:schemeClr val="bg1">
                  <a:lumMod val="65000"/>
                </a:schemeClr>
              </a:buClr>
            </a:pPr>
            <a:r>
              <a:rPr lang="es-PE" sz="1600" dirty="0" smtClean="0"/>
              <a:t>Al momento de </a:t>
            </a:r>
            <a:r>
              <a:rPr lang="es-MX" sz="1600" dirty="0" smtClean="0"/>
              <a:t>solucionar las controversias o </a:t>
            </a:r>
            <a:r>
              <a:rPr lang="es-PE" sz="1600" dirty="0" smtClean="0"/>
              <a:t>determinar la responsabilidad de los procesados y la pena aplicable, los magistrados tendrán en cuenta sus valores, creencias y prácticas culturales</a:t>
            </a:r>
            <a:r>
              <a:rPr lang="en-US" sz="1600" dirty="0" smtClean="0"/>
              <a:t>.</a:t>
            </a:r>
          </a:p>
          <a:p>
            <a:pPr marL="454025" lvl="3" indent="-454025" algn="just">
              <a:spcBef>
                <a:spcPts val="2000"/>
              </a:spcBef>
              <a:buClr>
                <a:schemeClr val="bg1">
                  <a:lumMod val="65000"/>
                </a:schemeClr>
              </a:buClr>
            </a:pPr>
            <a:r>
              <a:rPr lang="en-US" sz="1600" dirty="0" smtClean="0"/>
              <a:t>Se </a:t>
            </a:r>
            <a:r>
              <a:rPr lang="es-PE" sz="1600" dirty="0" smtClean="0"/>
              <a:t>dará preferencia a las medidas de coerción procesal y a las penas que no importen la privación de la libertad. Se preferirán aquellas medidas que permitan a los procesados permanecer en su domicilio o en cuestodia comunal o ronderil, siempre que así lo soliciten las autoridades de origen y haya acuerdo de la contraparte o víctima.</a:t>
            </a:r>
          </a:p>
          <a:p>
            <a:pPr marL="454025" lvl="3" indent="-454025" algn="just">
              <a:spcBef>
                <a:spcPts val="2000"/>
              </a:spcBef>
              <a:buClr>
                <a:schemeClr val="bg1">
                  <a:lumMod val="65000"/>
                </a:schemeClr>
              </a:buClr>
            </a:pPr>
            <a:r>
              <a:rPr lang="es-PE" sz="1600" dirty="0" smtClean="0"/>
              <a:t>Si la pena impuesta implica la privación de su libertad, esta deberá ejecutarse en el centro de </a:t>
            </a:r>
            <a:r>
              <a:rPr lang="es-ES_tradnl" sz="1600" dirty="0" smtClean="0"/>
              <a:t>detención más cercano a su domicilio.</a:t>
            </a:r>
          </a:p>
          <a:p>
            <a:pPr marL="454025" lvl="3" indent="-454025" algn="just">
              <a:spcBef>
                <a:spcPts val="2000"/>
              </a:spcBef>
              <a:buClr>
                <a:schemeClr val="bg1">
                  <a:lumMod val="65000"/>
                </a:schemeClr>
              </a:buClr>
            </a:pPr>
            <a:r>
              <a:rPr lang="es-ES_tradnl" sz="1600" dirty="0" smtClean="0"/>
              <a:t>Durante el proceso, se brindará protección a los comuneros o ronderos que sean víctimas o testigos cuando considere que </a:t>
            </a:r>
            <a:r>
              <a:rPr lang="es-PE" sz="1600" dirty="0" smtClean="0"/>
              <a:t>su integridad personal y sus bienes jurídicos e intereses estén en peligro</a:t>
            </a:r>
            <a:r>
              <a:rPr lang="en-US" sz="1600" dirty="0" smtClean="0"/>
              <a:t>.</a:t>
            </a: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A02065-DC99-BB41-86E6-C03D38231DA8}" type="slidenum">
              <a:rPr lang="es-ES_tradnl" smtClean="0"/>
              <a:pPr/>
              <a:t>11</a:t>
            </a:fld>
            <a:endParaRPr lang="es-ES_tradnl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 smtClean="0"/>
              <a:t>REGLAS DE ACTUACIÓN</a:t>
            </a:r>
            <a:endParaRPr lang="es-ES_tradnl" dirty="0"/>
          </a:p>
        </p:txBody>
      </p:sp>
      <p:sp>
        <p:nvSpPr>
          <p:cNvPr id="8" name="CuadroTexto 7"/>
          <p:cNvSpPr txBox="1"/>
          <p:nvPr/>
        </p:nvSpPr>
        <p:spPr>
          <a:xfrm>
            <a:off x="284163" y="1257002"/>
            <a:ext cx="5049837" cy="3816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lvl="0"/>
            <a:r>
              <a:rPr lang="es-ES_tradnl" dirty="0" smtClean="0"/>
              <a:t>8. </a:t>
            </a:r>
            <a:r>
              <a:rPr lang="es-PE" dirty="0" smtClean="0"/>
              <a:t>Adaptación y flexibilización de los procedimientos </a:t>
            </a:r>
            <a:endParaRPr lang="en-US" dirty="0" smtClean="0"/>
          </a:p>
          <a:p>
            <a:endParaRPr lang="es-ES_tradnl" dirty="0" smtClean="0"/>
          </a:p>
          <a:p>
            <a:endParaRPr lang="es-ES_tradnl" dirty="0"/>
          </a:p>
        </p:txBody>
      </p:sp>
      <p:sp>
        <p:nvSpPr>
          <p:cNvPr id="9" name="CuadroTexto 8"/>
          <p:cNvSpPr txBox="1"/>
          <p:nvPr/>
        </p:nvSpPr>
        <p:spPr>
          <a:xfrm>
            <a:off x="908953" y="4507664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s-ES_tradnl" dirty="0"/>
          </a:p>
        </p:txBody>
      </p:sp>
      <p:sp>
        <p:nvSpPr>
          <p:cNvPr id="10" name="Marcador de contenido 2"/>
          <p:cNvSpPr txBox="1">
            <a:spLocks/>
          </p:cNvSpPr>
          <p:nvPr/>
        </p:nvSpPr>
        <p:spPr>
          <a:xfrm>
            <a:off x="436563" y="4046937"/>
            <a:ext cx="8574087" cy="23900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454025" marR="0" lvl="0" indent="-454025" algn="l" defTabSz="914400" rtl="0" eaLnBrk="1" fontAlgn="auto" latinLnBrk="0" hangingPunct="1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Clr>
                <a:schemeClr val="bg1">
                  <a:lumMod val="65000"/>
                </a:schemeClr>
              </a:buClr>
              <a:buSzPct val="90000"/>
              <a:buFont typeface="Arial"/>
              <a:buChar char="•"/>
              <a:tabLst/>
              <a:defRPr/>
            </a:pPr>
            <a:endParaRPr kumimoji="0" lang="es-ES_tradnl" sz="24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85000"/>
                  <a:lumOff val="1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Marcador de contenido 10"/>
          <p:cNvSpPr>
            <a:spLocks noGrp="1"/>
          </p:cNvSpPr>
          <p:nvPr>
            <p:ph idx="1"/>
          </p:nvPr>
        </p:nvSpPr>
        <p:spPr>
          <a:xfrm>
            <a:off x="284163" y="2209800"/>
            <a:ext cx="8574087" cy="3352800"/>
          </a:xfrm>
        </p:spPr>
        <p:txBody>
          <a:bodyPr>
            <a:normAutofit fontScale="85000" lnSpcReduction="20000"/>
          </a:bodyPr>
          <a:lstStyle/>
          <a:p>
            <a:pPr algn="just">
              <a:buNone/>
            </a:pPr>
            <a:r>
              <a:rPr lang="es-PE" sz="2378" dirty="0" smtClean="0"/>
              <a:t>Los magistrados que requieran información para valorar los aspectos culturales del caso:</a:t>
            </a:r>
          </a:p>
          <a:p>
            <a:pPr algn="just"/>
            <a:r>
              <a:rPr lang="es-PE" sz="2378" dirty="0" smtClean="0"/>
              <a:t>Solicitarán la realización de peritajes antropológicos a especialistas e informes ilustrativos a las autoridades comunales y ronderas. También pueden ser dispuestos a solicitud de parte.  </a:t>
            </a:r>
          </a:p>
          <a:p>
            <a:pPr algn="just"/>
            <a:r>
              <a:rPr lang="es-PE" sz="2378" dirty="0" smtClean="0"/>
              <a:t>Podrán solicitar a las organizaciones de los comuneros y ronderos involucrados en el proceso la información adicional que consideren pertinente.</a:t>
            </a:r>
          </a:p>
          <a:p>
            <a:pPr marL="454025" lvl="3" indent="-454025" algn="just">
              <a:spcBef>
                <a:spcPts val="2000"/>
              </a:spcBef>
              <a:buClr>
                <a:schemeClr val="bg1">
                  <a:lumMod val="65000"/>
                </a:schemeClr>
              </a:buClr>
            </a:pPr>
            <a:r>
              <a:rPr lang="es-PE" sz="2378" dirty="0" smtClean="0"/>
              <a:t>Podrán solicitar a la ONAJUP, las ODAJUP u otras instituciones públicas o privadas, documentos e información sobre los aspectos culturales que resulten relevantes para el proceso.</a:t>
            </a:r>
            <a:r>
              <a:rPr lang="es-PE" dirty="0" smtClean="0"/>
              <a:t>	</a:t>
            </a:r>
            <a:endParaRPr lang="en-US" sz="3600" dirty="0" smtClean="0"/>
          </a:p>
          <a:p>
            <a:pPr marL="454025" lvl="3" indent="-454025">
              <a:spcBef>
                <a:spcPts val="2000"/>
              </a:spcBef>
              <a:buClr>
                <a:schemeClr val="bg1">
                  <a:lumMod val="65000"/>
                </a:schemeClr>
              </a:buClr>
            </a:pPr>
            <a:endParaRPr lang="en-US" dirty="0" smtClean="0"/>
          </a:p>
          <a:p>
            <a:pPr marL="454025" lvl="3" indent="-454025">
              <a:spcBef>
                <a:spcPts val="2000"/>
              </a:spcBef>
              <a:buClr>
                <a:schemeClr val="bg1">
                  <a:lumMod val="65000"/>
                </a:schemeClr>
              </a:buClr>
            </a:pPr>
            <a:endParaRPr lang="es-ES_tradnl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A02065-DC99-BB41-86E6-C03D38231DA8}" type="slidenum">
              <a:rPr lang="es-ES_tradnl" smtClean="0"/>
              <a:pPr/>
              <a:t>12</a:t>
            </a:fld>
            <a:endParaRPr lang="es-ES_tradnl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 smtClean="0"/>
              <a:t>REGLAS DE ACTUACIÓN</a:t>
            </a:r>
            <a:endParaRPr lang="es-ES_tradnl" dirty="0"/>
          </a:p>
        </p:txBody>
      </p:sp>
      <p:sp>
        <p:nvSpPr>
          <p:cNvPr id="8" name="CuadroTexto 7"/>
          <p:cNvSpPr txBox="1"/>
          <p:nvPr/>
        </p:nvSpPr>
        <p:spPr>
          <a:xfrm>
            <a:off x="284163" y="1447802"/>
            <a:ext cx="5049837" cy="3816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lvl="0"/>
            <a:r>
              <a:rPr lang="es-ES_tradnl" dirty="0" smtClean="0"/>
              <a:t>9. </a:t>
            </a:r>
            <a:r>
              <a:rPr lang="es-PE" dirty="0" smtClean="0"/>
              <a:t>Uso del peritaje antropológico</a:t>
            </a:r>
            <a:endParaRPr lang="en-US" dirty="0" smtClean="0"/>
          </a:p>
          <a:p>
            <a:endParaRPr lang="es-ES_tradnl" dirty="0" smtClean="0"/>
          </a:p>
          <a:p>
            <a:endParaRPr lang="es-ES_tradnl" dirty="0"/>
          </a:p>
        </p:txBody>
      </p:sp>
      <p:sp>
        <p:nvSpPr>
          <p:cNvPr id="9" name="CuadroTexto 8"/>
          <p:cNvSpPr txBox="1"/>
          <p:nvPr/>
        </p:nvSpPr>
        <p:spPr>
          <a:xfrm>
            <a:off x="908953" y="4507664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s-ES_tradnl" dirty="0"/>
          </a:p>
        </p:txBody>
      </p:sp>
      <p:sp>
        <p:nvSpPr>
          <p:cNvPr id="10" name="Marcador de contenido 2"/>
          <p:cNvSpPr txBox="1">
            <a:spLocks/>
          </p:cNvSpPr>
          <p:nvPr/>
        </p:nvSpPr>
        <p:spPr>
          <a:xfrm>
            <a:off x="436563" y="4046937"/>
            <a:ext cx="8574087" cy="23900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454025" marR="0" lvl="0" indent="-454025" algn="l" defTabSz="914400" rtl="0" eaLnBrk="1" fontAlgn="auto" latinLnBrk="0" hangingPunct="1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Clr>
                <a:schemeClr val="bg1">
                  <a:lumMod val="65000"/>
                </a:schemeClr>
              </a:buClr>
              <a:buSzPct val="90000"/>
              <a:buFont typeface="Arial"/>
              <a:buChar char="•"/>
              <a:tabLst/>
              <a:defRPr/>
            </a:pPr>
            <a:endParaRPr kumimoji="0" lang="es-ES_tradnl" sz="24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85000"/>
                  <a:lumOff val="1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284163" y="1905000"/>
            <a:ext cx="8574087" cy="4221163"/>
          </a:xfrm>
        </p:spPr>
        <p:txBody>
          <a:bodyPr>
            <a:normAutofit lnSpcReduction="10000"/>
          </a:bodyPr>
          <a:lstStyle/>
          <a:p>
            <a:pPr marL="0" algn="just">
              <a:spcBef>
                <a:spcPts val="600"/>
              </a:spcBef>
            </a:pPr>
            <a:r>
              <a:rPr lang="es-ES_tradnl" sz="1200" dirty="0" smtClean="0"/>
              <a:t>         </a:t>
            </a:r>
            <a:r>
              <a:rPr lang="es-ES_tradnl" sz="1600" dirty="0" smtClean="0"/>
              <a:t>Se evitará que sean sometidos a peritajes médicos o antropológicos, interrogatorios, actuaciones públicas o actos procesales innecesarios para evitar que sean </a:t>
            </a:r>
            <a:r>
              <a:rPr lang="es-ES_tradnl" sz="1600" dirty="0" err="1" smtClean="0"/>
              <a:t>revictimizados</a:t>
            </a:r>
            <a:endParaRPr lang="es-ES_tradnl" sz="1600" dirty="0" smtClean="0"/>
          </a:p>
          <a:p>
            <a:pPr marL="0" algn="just">
              <a:spcBef>
                <a:spcPts val="600"/>
              </a:spcBef>
            </a:pPr>
            <a:r>
              <a:rPr lang="es-ES_tradnl" sz="1600" dirty="0" smtClean="0"/>
              <a:t>Al momento de conocer casos de violencia familiar o sexual que les afecte, los magistrados aplicarán las medidas de protección contempladas en la legislación especial.</a:t>
            </a:r>
          </a:p>
          <a:p>
            <a:pPr marL="0" algn="just">
              <a:spcBef>
                <a:spcPts val="600"/>
              </a:spcBef>
            </a:pPr>
            <a:r>
              <a:rPr lang="es-ES_tradnl" sz="1600" dirty="0" smtClean="0"/>
              <a:t> Cuando lo soliciten podrán estar acompañados en los procesos judiciales por personas de su confianza, sean familiares, autoridades estatales o autoridades comunales o </a:t>
            </a:r>
            <a:r>
              <a:rPr lang="es-ES_tradnl" sz="1600" dirty="0" err="1" smtClean="0"/>
              <a:t>ronderas</a:t>
            </a:r>
            <a:r>
              <a:rPr lang="es-ES_tradnl" sz="1600" dirty="0" smtClean="0"/>
              <a:t>.</a:t>
            </a:r>
          </a:p>
          <a:p>
            <a:pPr marL="0" algn="just">
              <a:spcBef>
                <a:spcPts val="600"/>
              </a:spcBef>
            </a:pPr>
            <a:r>
              <a:rPr lang="es-ES_tradnl" sz="1600" dirty="0" smtClean="0"/>
              <a:t>Los magistrados no podrán realizar o aceptar conciliaciones que vulneren derechos fundamentales, especialmente en casos de violencia familiar o sexual.</a:t>
            </a:r>
          </a:p>
          <a:p>
            <a:pPr marL="0" algn="just">
              <a:spcBef>
                <a:spcPts val="600"/>
              </a:spcBef>
            </a:pPr>
            <a:r>
              <a:rPr lang="es-ES_tradnl" sz="1600" dirty="0" smtClean="0"/>
              <a:t> En los casos de violencia familiar, sexual o conflictos de familia, se informará a la víctima de las decisiones judiciales que puedan afectar su seguridad e integridad personal y de aquellas que se refieran a la libertad de la persona inculpada o condenada.</a:t>
            </a:r>
          </a:p>
          <a:p>
            <a:pPr marL="0" algn="just">
              <a:spcBef>
                <a:spcPts val="600"/>
              </a:spcBef>
            </a:pPr>
            <a:r>
              <a:rPr lang="es-ES_tradnl" sz="1600" dirty="0" smtClean="0"/>
              <a:t>Se procurará que el Defensor Público y el intérprete sean del mismo género que la víctima y esté capacitado para comprender y trasmitir su experiencia.</a:t>
            </a:r>
          </a:p>
          <a:p>
            <a:pPr marL="0" algn="just">
              <a:spcBef>
                <a:spcPts val="600"/>
              </a:spcBef>
            </a:pPr>
            <a:r>
              <a:rPr lang="es-ES_tradnl" sz="1600" dirty="0" smtClean="0"/>
              <a:t> En los actos en que participen niños y adolescentes se debe tener en cuenta su edad y desarrollo integral y, en todo caso: se celebrará en un ambiente que genere tranquilidad, con un lenguaje sencillo y se evitarán formalismos innecesarios. </a:t>
            </a:r>
          </a:p>
          <a:p>
            <a:endParaRPr lang="es-ES_tradnl" sz="1400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A02065-DC99-BB41-86E6-C03D38231DA8}" type="slidenum">
              <a:rPr lang="es-ES_tradnl" smtClean="0"/>
              <a:pPr/>
              <a:t>13</a:t>
            </a:fld>
            <a:endParaRPr lang="es-ES_tradnl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 smtClean="0"/>
              <a:t>REGLAS DE ACTUACIÓN</a:t>
            </a:r>
            <a:endParaRPr lang="es-ES_tradnl" dirty="0"/>
          </a:p>
        </p:txBody>
      </p:sp>
      <p:sp>
        <p:nvSpPr>
          <p:cNvPr id="5" name="CuadroTexto 4"/>
          <p:cNvSpPr txBox="1"/>
          <p:nvPr/>
        </p:nvSpPr>
        <p:spPr>
          <a:xfrm>
            <a:off x="284163" y="1263137"/>
            <a:ext cx="8574087" cy="369332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lvl="0"/>
            <a:r>
              <a:rPr lang="es-ES_tradnl" dirty="0" smtClean="0"/>
              <a:t>10. </a:t>
            </a:r>
            <a:r>
              <a:rPr lang="es-PE" dirty="0" smtClean="0"/>
              <a:t>Consideración especial a mujeres, niños, adolescentes y adultos mayores </a:t>
            </a:r>
            <a:endParaRPr lang="es-ES_tradnl" dirty="0" smtClean="0"/>
          </a:p>
          <a:p>
            <a:endParaRPr lang="es-ES_tradnl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Marcador de contenido 4" descr="modulo.png"/>
          <p:cNvPicPr>
            <a:picLocks noGrp="1" noChangeAspect="1"/>
          </p:cNvPicPr>
          <p:nvPr>
            <p:ph idx="1"/>
          </p:nvPr>
        </p:nvPicPr>
        <p:blipFill>
          <a:blip r:embed="rId2"/>
          <a:srcRect t="-18192" b="-18192"/>
          <a:stretch>
            <a:fillRect/>
          </a:stretch>
        </p:blipFill>
        <p:spPr>
          <a:xfrm>
            <a:off x="284163" y="1288830"/>
            <a:ext cx="8574088" cy="4837334"/>
          </a:xfrm>
        </p:spPr>
      </p:pic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A02065-DC99-BB41-86E6-C03D38231DA8}" type="slidenum">
              <a:rPr lang="es-ES_tradnl" smtClean="0"/>
              <a:pPr/>
              <a:t>14</a:t>
            </a:fld>
            <a:endParaRPr lang="es-ES_tradnl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_tradnl" dirty="0" smtClean="0"/>
              <a:t>SISTEMA DE REGISTRO DE CASOS Y ACTIVACIÓN PROTOCOLO</a:t>
            </a:r>
            <a:endParaRPr lang="es-ES_tradnl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57201" y="2133600"/>
            <a:ext cx="8401050" cy="3992563"/>
          </a:xfrm>
        </p:spPr>
        <p:txBody>
          <a:bodyPr/>
          <a:lstStyle/>
          <a:p>
            <a:pPr>
              <a:buNone/>
            </a:pPr>
            <a:endParaRPr lang="es-ES_tradnl" dirty="0" smtClean="0"/>
          </a:p>
          <a:p>
            <a:pPr>
              <a:buNone/>
            </a:pPr>
            <a:endParaRPr lang="es-ES_tradnl" dirty="0" smtClean="0"/>
          </a:p>
          <a:p>
            <a:pPr>
              <a:buNone/>
            </a:pPr>
            <a:r>
              <a:rPr lang="es-ES_tradnl" dirty="0" smtClean="0"/>
              <a:t>				     ¡GRACIAS!</a:t>
            </a: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A02065-DC99-BB41-86E6-C03D38231DA8}" type="slidenum">
              <a:rPr lang="es-ES_tradnl" smtClean="0"/>
              <a:pPr/>
              <a:t>15</a:t>
            </a:fld>
            <a:endParaRPr lang="es-ES_tradnl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_tradnl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284163" y="1988840"/>
            <a:ext cx="8574087" cy="4137323"/>
          </a:xfrm>
        </p:spPr>
        <p:txBody>
          <a:bodyPr>
            <a:norm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s-ES_tradnl" sz="2200" dirty="0" smtClean="0"/>
              <a:t>Objetivo</a:t>
            </a:r>
          </a:p>
          <a:p>
            <a:pPr marL="457200" indent="-457200">
              <a:buFont typeface="+mj-lt"/>
              <a:buAutoNum type="arabicPeriod"/>
            </a:pPr>
            <a:r>
              <a:rPr lang="es-ES_tradnl" sz="2200" dirty="0" smtClean="0"/>
              <a:t>Principios orientadores</a:t>
            </a:r>
          </a:p>
          <a:p>
            <a:pPr marL="457200" indent="-457200">
              <a:buFont typeface="+mj-lt"/>
              <a:buAutoNum type="arabicPeriod"/>
            </a:pPr>
            <a:r>
              <a:rPr lang="es-ES_tradnl" sz="2200" dirty="0" smtClean="0"/>
              <a:t>Reglas de actuación</a:t>
            </a:r>
          </a:p>
          <a:p>
            <a:pPr marL="457200" indent="-457200">
              <a:buFont typeface="+mj-lt"/>
              <a:buAutoNum type="arabicPeriod"/>
            </a:pPr>
            <a:r>
              <a:rPr lang="es-PE" sz="2200" dirty="0" smtClean="0"/>
              <a:t>Sistema de registro de casos  y activación del protocolo de actuación </a:t>
            </a:r>
          </a:p>
          <a:p>
            <a:pPr marL="457200" indent="-457200"/>
            <a:endParaRPr lang="es-ES_tradnl" dirty="0" smtClean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A02065-DC99-BB41-86E6-C03D38231DA8}" type="slidenum">
              <a:rPr lang="es-ES_tradnl" smtClean="0"/>
              <a:pPr/>
              <a:t>1</a:t>
            </a:fld>
            <a:endParaRPr lang="es-ES_tradnl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_tradnl" dirty="0" smtClean="0"/>
              <a:t>Estructura del módulo y contenidos</a:t>
            </a:r>
            <a:endParaRPr lang="es-ES_tradnl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284163" y="2286000"/>
            <a:ext cx="8574087" cy="2133600"/>
          </a:xfrm>
          <a:solidFill>
            <a:srgbClr val="9EB060"/>
          </a:solidFill>
        </p:spPr>
        <p:txBody>
          <a:bodyPr/>
          <a:lstStyle/>
          <a:p>
            <a:pPr algn="just">
              <a:buNone/>
            </a:pPr>
            <a:r>
              <a:rPr lang="es-ES_tradnl" dirty="0" smtClean="0"/>
              <a:t>Establecer pautas que orienten la actuación de los magistrados al momento de administrar justicia a las Comunidades campesinas, Comunidades Nativas, Rondas Campesinas, y a sus integrantes, para garantizar sus derechos individuales y colectivos durante los procesos judiciales que los involucren</a:t>
            </a:r>
            <a:endParaRPr lang="es-ES_tradnl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A02065-DC99-BB41-86E6-C03D38231DA8}" type="slidenum">
              <a:rPr lang="es-ES_tradnl" smtClean="0"/>
              <a:pPr/>
              <a:t>2</a:t>
            </a:fld>
            <a:endParaRPr lang="es-ES_tradnl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 smtClean="0"/>
              <a:t>OBJETIVO</a:t>
            </a:r>
            <a:endParaRPr lang="es-ES_tradnl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990600" y="2564904"/>
            <a:ext cx="7867650" cy="3456384"/>
          </a:xfrm>
        </p:spPr>
        <p:txBody>
          <a:bodyPr>
            <a:normAutofit fontScale="92500" lnSpcReduction="10000"/>
          </a:bodyPr>
          <a:lstStyle/>
          <a:p>
            <a:pPr marL="457200" indent="-457200"/>
            <a:r>
              <a:rPr lang="es-PE" dirty="0" smtClean="0"/>
              <a:t>Respeto y valoración de la dignidad y tradiciones culturales de las personas</a:t>
            </a:r>
            <a:r>
              <a:rPr lang="en-US" dirty="0" smtClean="0"/>
              <a:t> </a:t>
            </a:r>
            <a:r>
              <a:rPr lang="es-PE" dirty="0" smtClean="0"/>
              <a:t> </a:t>
            </a:r>
            <a:endParaRPr lang="en-US" dirty="0" smtClean="0"/>
          </a:p>
          <a:p>
            <a:pPr marL="457200" indent="-457200"/>
            <a:r>
              <a:rPr lang="es-PE" dirty="0" smtClean="0"/>
              <a:t>Igualdad de trato y no discriminación</a:t>
            </a:r>
            <a:endParaRPr lang="en-US" dirty="0" smtClean="0"/>
          </a:p>
          <a:p>
            <a:pPr marL="457200" indent="-457200"/>
            <a:r>
              <a:rPr lang="es-PE" dirty="0" smtClean="0"/>
              <a:t>Medidas procesales especiales: celeridad, flexibilidad, oportunidad  y oralidad</a:t>
            </a:r>
            <a:endParaRPr lang="en-US" dirty="0" smtClean="0"/>
          </a:p>
          <a:p>
            <a:pPr marL="457200" indent="-457200"/>
            <a:r>
              <a:rPr lang="es-PE" dirty="0" smtClean="0"/>
              <a:t>Principio de reconocimiento de resoluciones (prohibición de doble juzgamiento) </a:t>
            </a:r>
          </a:p>
          <a:p>
            <a:pPr marL="457200" indent="-457200"/>
            <a:r>
              <a:rPr lang="es-PE" dirty="0" smtClean="0"/>
              <a:t>Utilización del propio idioma</a:t>
            </a:r>
            <a:endParaRPr lang="en-US" dirty="0" smtClean="0"/>
          </a:p>
          <a:p>
            <a:pPr marL="457200" indent="-457200"/>
            <a:r>
              <a:rPr lang="es-PE" dirty="0" smtClean="0"/>
              <a:t>Factor de congruencia (Límite de los derechos fundamentales)</a:t>
            </a:r>
            <a:endParaRPr lang="en-US" dirty="0" smtClean="0"/>
          </a:p>
          <a:p>
            <a:endParaRPr lang="en-US" dirty="0" smtClean="0"/>
          </a:p>
          <a:p>
            <a:pPr lvl="0"/>
            <a:endParaRPr lang="en-US" dirty="0" smtClean="0"/>
          </a:p>
          <a:p>
            <a:pPr>
              <a:buNone/>
            </a:pPr>
            <a:endParaRPr lang="es-ES_tradnl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A02065-DC99-BB41-86E6-C03D38231DA8}" type="slidenum">
              <a:rPr lang="es-ES_tradnl" smtClean="0"/>
              <a:pPr/>
              <a:t>3</a:t>
            </a:fld>
            <a:endParaRPr lang="es-ES_tradnl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_tradnl" dirty="0" smtClean="0"/>
              <a:t>PRINCIPIOS ORIENTADORES PARA EL ACCESO A LA JUSTICIA</a:t>
            </a:r>
            <a:endParaRPr lang="es-ES_tradnl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284163" y="1904999"/>
            <a:ext cx="8574087" cy="4345163"/>
          </a:xfrm>
        </p:spPr>
        <p:txBody>
          <a:bodyPr>
            <a:normAutofit lnSpcReduction="10000"/>
          </a:bodyPr>
          <a:lstStyle/>
          <a:p>
            <a:pPr algn="just">
              <a:buNone/>
            </a:pPr>
            <a:r>
              <a:rPr lang="es-ES_tradnl" dirty="0" smtClean="0"/>
              <a:t>Los magistrados actuarán teniendo en cuenta las siguientes reglas generales:</a:t>
            </a:r>
          </a:p>
          <a:p>
            <a:pPr algn="just"/>
            <a:r>
              <a:rPr lang="es-ES_tradnl" dirty="0" smtClean="0"/>
              <a:t>Respeto a la dignidad, creencias, prácticas culturales, formas de organización e idioma de los comuneros y ronderos</a:t>
            </a:r>
            <a:r>
              <a:rPr lang="es-PE" dirty="0" smtClean="0"/>
              <a:t> ante todas sus instancias</a:t>
            </a:r>
            <a:r>
              <a:rPr lang="en-US" dirty="0" smtClean="0"/>
              <a:t>.</a:t>
            </a:r>
          </a:p>
          <a:p>
            <a:pPr algn="just"/>
            <a:r>
              <a:rPr lang="es-ES_tradnl" dirty="0" smtClean="0"/>
              <a:t>Consideración, </a:t>
            </a:r>
            <a:r>
              <a:rPr lang="es-PE" dirty="0" smtClean="0"/>
              <a:t>de oficio o de parte,</a:t>
            </a:r>
            <a:r>
              <a:rPr lang="es-ES_tradnl" dirty="0" smtClean="0"/>
              <a:t> de las características</a:t>
            </a:r>
            <a:r>
              <a:rPr lang="en-US" dirty="0" smtClean="0"/>
              <a:t> </a:t>
            </a:r>
            <a:r>
              <a:rPr lang="es-PE" dirty="0" smtClean="0"/>
              <a:t>culturales, sociales y económicas de comuneros o ronderos que, individual o colectivamente, están sometidos a su competencia.</a:t>
            </a:r>
          </a:p>
          <a:p>
            <a:pPr algn="just"/>
            <a:r>
              <a:rPr lang="es-PE" dirty="0" smtClean="0"/>
              <a:t>Trato respetuoso y no discriminatorio en todos los procesos, etapas y actuaciones a su cargo, cualquiera que sea su condición jurídica.</a:t>
            </a:r>
            <a:endParaRPr lang="es-ES_tradnl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A02065-DC99-BB41-86E6-C03D38231DA8}" type="slidenum">
              <a:rPr lang="es-ES_tradnl" smtClean="0"/>
              <a:pPr/>
              <a:t>4</a:t>
            </a:fld>
            <a:endParaRPr lang="es-ES_tradnl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 smtClean="0"/>
              <a:t>REGLAS DE ACTUACIÓN</a:t>
            </a:r>
            <a:endParaRPr lang="es-ES_tradnl" dirty="0"/>
          </a:p>
        </p:txBody>
      </p:sp>
      <p:sp>
        <p:nvSpPr>
          <p:cNvPr id="5" name="CuadroTexto 4"/>
          <p:cNvSpPr txBox="1"/>
          <p:nvPr/>
        </p:nvSpPr>
        <p:spPr>
          <a:xfrm>
            <a:off x="284163" y="1324155"/>
            <a:ext cx="3591022" cy="369332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txBody>
          <a:bodyPr wrap="none" rtlCol="0">
            <a:spAutoFit/>
          </a:bodyPr>
          <a:lstStyle/>
          <a:p>
            <a:r>
              <a:rPr lang="es-ES_tradnl" dirty="0" smtClean="0"/>
              <a:t>1. Valoración cultural en el proceso </a:t>
            </a:r>
            <a:endParaRPr lang="es-ES_tradnl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Marcador de contenido 2"/>
          <p:cNvSpPr>
            <a:spLocks noGrp="1"/>
          </p:cNvSpPr>
          <p:nvPr>
            <p:ph idx="1"/>
          </p:nvPr>
        </p:nvSpPr>
        <p:spPr>
          <a:xfrm>
            <a:off x="3524250" y="3048000"/>
            <a:ext cx="5334000" cy="2514599"/>
          </a:xfrm>
          <a:ln>
            <a:solidFill>
              <a:schemeClr val="accent1">
                <a:lumMod val="75000"/>
              </a:schemeClr>
            </a:solidFill>
          </a:ln>
        </p:spPr>
        <p:txBody>
          <a:bodyPr>
            <a:normAutofit fontScale="70000" lnSpcReduction="20000"/>
          </a:bodyPr>
          <a:lstStyle/>
          <a:p>
            <a:pPr marL="0" algn="just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</a:pPr>
            <a:r>
              <a:rPr lang="es-ES_tradnl" sz="1600" dirty="0" smtClean="0"/>
              <a:t>Las autoridades estatales sólo podrán controvertir el dicho de la persona luego de recibir información contradictoria de las autoridades y, si la duda persiste, la pericia antropológica.</a:t>
            </a:r>
          </a:p>
          <a:p>
            <a:pPr marL="0" algn="just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</a:pPr>
            <a:r>
              <a:rPr lang="es-ES_tradnl" sz="1600" dirty="0" smtClean="0"/>
              <a:t>Si no es posible obtener la declaración de voluntad, los magistrados considerarán cualquier elemento étnico o cultural que sustente aplicación de este protocolo. </a:t>
            </a:r>
          </a:p>
          <a:p>
            <a:pPr marL="0" algn="just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</a:pPr>
            <a:r>
              <a:rPr lang="es-ES_tradnl" sz="1600" dirty="0" smtClean="0"/>
              <a:t>Los magistrados no tendrán en cuenta si la persona no ejerció su derecho a la identidad cultural en las etapas procesales previas o ante otros operadores del sistema nacional de justicia.</a:t>
            </a:r>
          </a:p>
          <a:p>
            <a:pPr marL="0" algn="just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</a:pPr>
            <a:r>
              <a:rPr lang="es-ES_tradnl" sz="1600" dirty="0" smtClean="0"/>
              <a:t>Los magistrados deberán comunicar a los demás operadores del sistema nacional de justicia y las autoridades comuneras o ronceras la condición de comunero, rondero o indígena reivindicada por la persona parte del proceso.</a:t>
            </a:r>
          </a:p>
          <a:p>
            <a:pPr>
              <a:buNone/>
            </a:pPr>
            <a:endParaRPr lang="es-ES_tradnl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A02065-DC99-BB41-86E6-C03D38231DA8}" type="slidenum">
              <a:rPr lang="es-ES_tradnl" smtClean="0"/>
              <a:pPr/>
              <a:t>5</a:t>
            </a:fld>
            <a:endParaRPr lang="es-ES_tradnl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 smtClean="0"/>
              <a:t>REGLAS DE ACTUACIÓN</a:t>
            </a:r>
            <a:endParaRPr lang="es-ES_tradnl" dirty="0"/>
          </a:p>
        </p:txBody>
      </p:sp>
      <p:sp>
        <p:nvSpPr>
          <p:cNvPr id="5" name="CuadroTexto 4"/>
          <p:cNvSpPr txBox="1"/>
          <p:nvPr/>
        </p:nvSpPr>
        <p:spPr>
          <a:xfrm>
            <a:off x="284163" y="1334869"/>
            <a:ext cx="8036124" cy="3780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txBody>
          <a:bodyPr wrap="none" rtlCol="0">
            <a:spAutoFit/>
          </a:bodyPr>
          <a:lstStyle/>
          <a:p>
            <a:pPr lvl="0"/>
            <a:r>
              <a:rPr lang="es-ES_tradnl" dirty="0" smtClean="0"/>
              <a:t>2. </a:t>
            </a:r>
            <a:r>
              <a:rPr lang="es-PE" dirty="0" smtClean="0"/>
              <a:t>Identificación de la condición de comunero o rondero y activación del protocolo</a:t>
            </a:r>
          </a:p>
          <a:p>
            <a:endParaRPr lang="es-ES_tradnl" dirty="0"/>
          </a:p>
        </p:txBody>
      </p:sp>
      <p:sp>
        <p:nvSpPr>
          <p:cNvPr id="7" name="CuadroTexto 6"/>
          <p:cNvSpPr txBox="1"/>
          <p:nvPr/>
        </p:nvSpPr>
        <p:spPr>
          <a:xfrm>
            <a:off x="284163" y="1981200"/>
            <a:ext cx="1773237" cy="646331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ES_tradnl" sz="1200" b="1" dirty="0" smtClean="0"/>
              <a:t>1º Identificar la condición de comunero o rondero</a:t>
            </a:r>
            <a:endParaRPr lang="es-ES_tradnl" sz="1200" b="1" dirty="0"/>
          </a:p>
        </p:txBody>
      </p:sp>
      <p:sp>
        <p:nvSpPr>
          <p:cNvPr id="8" name="CuadroTexto 7"/>
          <p:cNvSpPr txBox="1"/>
          <p:nvPr/>
        </p:nvSpPr>
        <p:spPr>
          <a:xfrm>
            <a:off x="609600" y="3048000"/>
            <a:ext cx="220980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AutoNum type="romanLcParenR"/>
            </a:pPr>
            <a:r>
              <a:rPr lang="es-ES_tradnl" sz="1000" dirty="0" smtClean="0"/>
              <a:t>Preguntar al afectado y</a:t>
            </a:r>
          </a:p>
          <a:p>
            <a:pPr marL="285750" indent="-285750">
              <a:buFontTx/>
              <a:buAutoNum type="romanLcParenR"/>
            </a:pPr>
            <a:r>
              <a:rPr lang="es-ES_tradnl" sz="1000" dirty="0" smtClean="0"/>
              <a:t>acreditación como miembro de la comunidad (partida de nacimiento, DNI, certificado de la comunidad o ronda)</a:t>
            </a:r>
            <a:endParaRPr lang="es-ES_tradnl" sz="1000" dirty="0"/>
          </a:p>
        </p:txBody>
      </p:sp>
      <p:sp>
        <p:nvSpPr>
          <p:cNvPr id="11" name="Llaves 10"/>
          <p:cNvSpPr/>
          <p:nvPr/>
        </p:nvSpPr>
        <p:spPr>
          <a:xfrm>
            <a:off x="457200" y="3048000"/>
            <a:ext cx="2362200" cy="861774"/>
          </a:xfrm>
          <a:prstGeom prst="bracePair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12" name="CuadroTexto 11"/>
          <p:cNvSpPr txBox="1"/>
          <p:nvPr/>
        </p:nvSpPr>
        <p:spPr>
          <a:xfrm>
            <a:off x="3657600" y="1981200"/>
            <a:ext cx="1524000" cy="646331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ES_tradnl" sz="1200" b="1" dirty="0" smtClean="0"/>
              <a:t>2º  Se activa aplicación del protocolo</a:t>
            </a:r>
            <a:endParaRPr lang="es-ES_tradnl" sz="1200" b="1" dirty="0"/>
          </a:p>
        </p:txBody>
      </p:sp>
      <p:cxnSp>
        <p:nvCxnSpPr>
          <p:cNvPr id="14" name="Conector recto de flecha 13"/>
          <p:cNvCxnSpPr/>
          <p:nvPr/>
        </p:nvCxnSpPr>
        <p:spPr>
          <a:xfrm flipV="1">
            <a:off x="2057400" y="2211388"/>
            <a:ext cx="762000" cy="317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Llamada de flecha hacia abajo 16"/>
          <p:cNvSpPr/>
          <p:nvPr/>
        </p:nvSpPr>
        <p:spPr>
          <a:xfrm>
            <a:off x="914400" y="4038600"/>
            <a:ext cx="1143000" cy="533400"/>
          </a:xfrm>
          <a:prstGeom prst="downArrowCallout">
            <a:avLst>
              <a:gd name="adj1" fmla="val 25000"/>
              <a:gd name="adj2" fmla="val 25000"/>
              <a:gd name="adj3" fmla="val 25000"/>
              <a:gd name="adj4" fmla="val 64977"/>
            </a:avLst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000" dirty="0" smtClean="0"/>
              <a:t>Cuestionamiento contraparte</a:t>
            </a:r>
            <a:endParaRPr lang="es-ES_tradnl" sz="1000" dirty="0"/>
          </a:p>
        </p:txBody>
      </p:sp>
      <p:sp>
        <p:nvSpPr>
          <p:cNvPr id="18" name="CuadroTexto 17"/>
          <p:cNvSpPr txBox="1"/>
          <p:nvPr/>
        </p:nvSpPr>
        <p:spPr>
          <a:xfrm>
            <a:off x="609600" y="4572000"/>
            <a:ext cx="1981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1000" dirty="0" smtClean="0"/>
              <a:t>Oficio a autoridades jurisdicción especial para que informen </a:t>
            </a:r>
            <a:endParaRPr lang="es-ES_tradnl" sz="1000" dirty="0"/>
          </a:p>
        </p:txBody>
      </p:sp>
      <p:sp>
        <p:nvSpPr>
          <p:cNvPr id="19" name="Llamada de flecha hacia abajo 18"/>
          <p:cNvSpPr/>
          <p:nvPr/>
        </p:nvSpPr>
        <p:spPr>
          <a:xfrm>
            <a:off x="914400" y="4972110"/>
            <a:ext cx="1143000" cy="438090"/>
          </a:xfrm>
          <a:prstGeom prst="downArrowCallou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000" dirty="0" smtClean="0"/>
              <a:t>Duda</a:t>
            </a:r>
            <a:endParaRPr lang="es-ES_tradnl" sz="1000" dirty="0"/>
          </a:p>
        </p:txBody>
      </p:sp>
      <p:sp>
        <p:nvSpPr>
          <p:cNvPr id="20" name="CuadroTexto 19"/>
          <p:cNvSpPr txBox="1"/>
          <p:nvPr/>
        </p:nvSpPr>
        <p:spPr>
          <a:xfrm>
            <a:off x="827882" y="5562599"/>
            <a:ext cx="153431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1000" dirty="0" smtClean="0"/>
              <a:t>Pericia antropológica</a:t>
            </a:r>
            <a:endParaRPr lang="es-ES_tradnl" sz="1000" dirty="0"/>
          </a:p>
        </p:txBody>
      </p:sp>
      <p:sp>
        <p:nvSpPr>
          <p:cNvPr id="21" name="CuadroTexto 20"/>
          <p:cNvSpPr txBox="1"/>
          <p:nvPr/>
        </p:nvSpPr>
        <p:spPr>
          <a:xfrm>
            <a:off x="6724650" y="1981200"/>
            <a:ext cx="2133600" cy="646331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ES_tradnl" sz="1200" b="1" dirty="0" smtClean="0"/>
              <a:t>3º Formulario especial para recabar atención especializada (ONAJUP/ODAJUP)</a:t>
            </a:r>
            <a:endParaRPr lang="es-ES_tradnl" sz="1200" b="1" dirty="0"/>
          </a:p>
        </p:txBody>
      </p:sp>
      <p:cxnSp>
        <p:nvCxnSpPr>
          <p:cNvPr id="23" name="Conector recto de flecha 22"/>
          <p:cNvCxnSpPr/>
          <p:nvPr/>
        </p:nvCxnSpPr>
        <p:spPr>
          <a:xfrm>
            <a:off x="5181600" y="2214564"/>
            <a:ext cx="762000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285749" y="1712869"/>
            <a:ext cx="8401050" cy="1868531"/>
          </a:xfrm>
        </p:spPr>
        <p:txBody>
          <a:bodyPr lIns="0" tIns="93600" rIns="0">
            <a:normAutofit/>
          </a:bodyPr>
          <a:lstStyle/>
          <a:p>
            <a:pPr marL="522000" lvl="3" algn="just"/>
            <a:r>
              <a:rPr lang="es-PE" sz="1600" dirty="0" smtClean="0"/>
              <a:t>Si los magistrados conocen un proceso donde una o ambas partes sean comuneros  o ronderos, deberán informarse de la situación del proceso respecto de la jurisdicción especial. </a:t>
            </a:r>
            <a:endParaRPr lang="en-US" sz="1600" dirty="0" smtClean="0"/>
          </a:p>
          <a:p>
            <a:pPr marL="522000" lvl="3" algn="just"/>
            <a:r>
              <a:rPr lang="es-PE" sz="1600" dirty="0" smtClean="0"/>
              <a:t>Si el proceso se encuentra en trámite o ha concluido, los magistrados deberán definir su competencia recurriendo a las disposiciones contenidas en el Protocolo de Coordinación entre la Jurisdicción Ordinaria y la Jurisdicción Especial.</a:t>
            </a:r>
            <a:endParaRPr lang="en-US" sz="1600" dirty="0" smtClean="0"/>
          </a:p>
          <a:p>
            <a:pPr>
              <a:buNone/>
            </a:pPr>
            <a:endParaRPr lang="es-ES_tradnl" sz="1600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A02065-DC99-BB41-86E6-C03D38231DA8}" type="slidenum">
              <a:rPr lang="es-ES_tradnl" smtClean="0"/>
              <a:pPr/>
              <a:t>6</a:t>
            </a:fld>
            <a:endParaRPr lang="es-ES_tradnl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 smtClean="0"/>
              <a:t>REGLAS DE ACTUACIÓN</a:t>
            </a:r>
            <a:endParaRPr lang="es-ES_tradnl" dirty="0"/>
          </a:p>
        </p:txBody>
      </p:sp>
      <p:sp>
        <p:nvSpPr>
          <p:cNvPr id="5" name="CuadroTexto 4"/>
          <p:cNvSpPr txBox="1"/>
          <p:nvPr/>
        </p:nvSpPr>
        <p:spPr>
          <a:xfrm>
            <a:off x="284163" y="1334869"/>
            <a:ext cx="3988216" cy="3780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txBody>
          <a:bodyPr wrap="none" rtlCol="0">
            <a:spAutoFit/>
          </a:bodyPr>
          <a:lstStyle/>
          <a:p>
            <a:pPr lvl="0"/>
            <a:r>
              <a:rPr lang="es-ES_tradnl" dirty="0" smtClean="0"/>
              <a:t>3. </a:t>
            </a:r>
            <a:r>
              <a:rPr lang="es-PE" dirty="0" smtClean="0"/>
              <a:t>Determinación del protocolo aplicable</a:t>
            </a:r>
            <a:r>
              <a:rPr lang="en-US" dirty="0" smtClean="0"/>
              <a:t> </a:t>
            </a:r>
            <a:endParaRPr lang="es-PE" dirty="0" smtClean="0"/>
          </a:p>
          <a:p>
            <a:endParaRPr lang="es-ES_tradnl" dirty="0"/>
          </a:p>
        </p:txBody>
      </p:sp>
      <p:sp>
        <p:nvSpPr>
          <p:cNvPr id="6" name="CuadroTexto 5"/>
          <p:cNvSpPr txBox="1"/>
          <p:nvPr/>
        </p:nvSpPr>
        <p:spPr>
          <a:xfrm>
            <a:off x="285749" y="3396734"/>
            <a:ext cx="5009943" cy="369332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txBody>
          <a:bodyPr wrap="none" rtlCol="0">
            <a:spAutoFit/>
          </a:bodyPr>
          <a:lstStyle/>
          <a:p>
            <a:r>
              <a:rPr lang="es-PE" dirty="0" smtClean="0"/>
              <a:t>4. Asistencia legal y defensa especializada y gratuita</a:t>
            </a:r>
            <a:r>
              <a:rPr lang="en-US" dirty="0" smtClean="0"/>
              <a:t> </a:t>
            </a:r>
            <a:endParaRPr lang="es-ES_tradnl" dirty="0"/>
          </a:p>
        </p:txBody>
      </p:sp>
      <p:sp>
        <p:nvSpPr>
          <p:cNvPr id="8" name="CuadroTexto 7"/>
          <p:cNvSpPr txBox="1"/>
          <p:nvPr/>
        </p:nvSpPr>
        <p:spPr>
          <a:xfrm>
            <a:off x="284162" y="4528066"/>
            <a:ext cx="8402637" cy="13393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s-ES_tradnl" dirty="0"/>
          </a:p>
        </p:txBody>
      </p:sp>
      <p:sp>
        <p:nvSpPr>
          <p:cNvPr id="9" name="Rectángulo 8"/>
          <p:cNvSpPr/>
          <p:nvPr/>
        </p:nvSpPr>
        <p:spPr>
          <a:xfrm>
            <a:off x="285749" y="3766066"/>
            <a:ext cx="8402638" cy="18928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22000" indent="-338400" algn="just">
              <a:spcBef>
                <a:spcPts val="600"/>
              </a:spcBef>
              <a:buFont typeface="Arial"/>
              <a:buChar char="•"/>
            </a:pPr>
            <a:r>
              <a:rPr lang="es-PE" sz="1600" dirty="0" smtClean="0"/>
              <a:t>Los magistrados oficiarán al Servicio de Defensa Pública del Ministerio de Justicia y Derechos Humanos, </a:t>
            </a:r>
            <a:r>
              <a:rPr lang="es-ES_tradnl" sz="1600" dirty="0" smtClean="0"/>
              <a:t>con copia a ONAJUP y ODAJUP, para que los comuneros  o ronderos reciban toda la asistencia y defensa especializada y gratuita necesaria para garantizar sus derechos. ONAJUP y ODAJUP interpondrán buenos oficios. </a:t>
            </a:r>
          </a:p>
          <a:p>
            <a:pPr marL="522000" indent="-338400" algn="just">
              <a:spcBef>
                <a:spcPts val="600"/>
              </a:spcBef>
              <a:buFont typeface="Arial"/>
              <a:buChar char="•"/>
            </a:pPr>
            <a:r>
              <a:rPr lang="es-ES_tradnl" sz="1600" dirty="0" smtClean="0"/>
              <a:t>Cuando los magistrados no puedan comunicarse expeditivamente con el Servicio de Defensa Pública, oficiarán a algún servicio legal disponible para garantizar la asistencia legal adecuada. Entre tanto se suspenderán diligencias y actos procesales.</a:t>
            </a:r>
            <a:endParaRPr lang="es-ES_tradnl" sz="1600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284163" y="2133600"/>
            <a:ext cx="8574087" cy="3048000"/>
          </a:xfrm>
        </p:spPr>
        <p:txBody>
          <a:bodyPr anchor="t">
            <a:normAutofit/>
          </a:bodyPr>
          <a:lstStyle/>
          <a:p>
            <a:pPr marL="454025" lvl="3" indent="-454025" algn="just">
              <a:spcBef>
                <a:spcPts val="2000"/>
              </a:spcBef>
              <a:buClr>
                <a:schemeClr val="bg1">
                  <a:lumMod val="65000"/>
                </a:schemeClr>
              </a:buClr>
            </a:pPr>
            <a:r>
              <a:rPr lang="es-PE" sz="2000" dirty="0" smtClean="0"/>
              <a:t>Si los comuneros  o ronderos lo solicitan, podrán expresarse en su idioma durante todo el proceso</a:t>
            </a:r>
            <a:r>
              <a:rPr lang="en-US" sz="2000" dirty="0" smtClean="0"/>
              <a:t>. </a:t>
            </a:r>
            <a:r>
              <a:rPr lang="es-PE" sz="2000" dirty="0" smtClean="0"/>
              <a:t>Cuando los magistrados no comprendan el idioma del procesado requerirán la intervención de un intérprete oficial</a:t>
            </a:r>
            <a:r>
              <a:rPr lang="en-US" sz="2000" dirty="0" smtClean="0"/>
              <a:t> </a:t>
            </a:r>
            <a:r>
              <a:rPr lang="es-PE" sz="2000" dirty="0" smtClean="0"/>
              <a:t>o, en su defecto, de uno acreditado por la parte.</a:t>
            </a:r>
          </a:p>
          <a:p>
            <a:pPr marL="454025" lvl="3" indent="-454025" algn="just">
              <a:spcBef>
                <a:spcPts val="2000"/>
              </a:spcBef>
              <a:buClr>
                <a:schemeClr val="bg1">
                  <a:lumMod val="65000"/>
                </a:schemeClr>
              </a:buClr>
            </a:pPr>
            <a:r>
              <a:rPr lang="es-PE" sz="2000" dirty="0" smtClean="0"/>
              <a:t>Si los comuneros o ronderos lo solicitan, las resoluciones serán traducidas gratuitamente a su idioma con el fin de garantizar su comprensión. </a:t>
            </a:r>
            <a:endParaRPr lang="en-US" sz="2000" dirty="0" smtClean="0"/>
          </a:p>
          <a:p>
            <a:endParaRPr lang="es-ES_tradnl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A02065-DC99-BB41-86E6-C03D38231DA8}" type="slidenum">
              <a:rPr lang="es-ES_tradnl" smtClean="0"/>
              <a:pPr/>
              <a:t>7</a:t>
            </a:fld>
            <a:endParaRPr lang="es-ES_tradnl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 smtClean="0"/>
              <a:t>REGLAS DE ACTUACIÓN</a:t>
            </a:r>
            <a:endParaRPr lang="es-ES_tradnl" dirty="0"/>
          </a:p>
        </p:txBody>
      </p:sp>
      <p:sp>
        <p:nvSpPr>
          <p:cNvPr id="5" name="CuadroTexto 4"/>
          <p:cNvSpPr txBox="1"/>
          <p:nvPr/>
        </p:nvSpPr>
        <p:spPr>
          <a:xfrm>
            <a:off x="284163" y="1334869"/>
            <a:ext cx="3850709" cy="3780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txBody>
          <a:bodyPr wrap="none" rtlCol="0">
            <a:spAutoFit/>
          </a:bodyPr>
          <a:lstStyle/>
          <a:p>
            <a:pPr lvl="0"/>
            <a:r>
              <a:rPr lang="es-ES_tradnl" dirty="0" smtClean="0"/>
              <a:t>5. Uso del propio idioma y el intérprete</a:t>
            </a:r>
            <a:endParaRPr lang="es-PE" dirty="0" smtClean="0"/>
          </a:p>
          <a:p>
            <a:endParaRPr lang="es-ES_tradnl" dirty="0"/>
          </a:p>
        </p:txBody>
      </p:sp>
      <p:sp>
        <p:nvSpPr>
          <p:cNvPr id="9" name="CuadroTexto 8"/>
          <p:cNvSpPr txBox="1"/>
          <p:nvPr/>
        </p:nvSpPr>
        <p:spPr>
          <a:xfrm>
            <a:off x="908953" y="4507664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s-ES_tradnl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A02065-DC99-BB41-86E6-C03D38231DA8}" type="slidenum">
              <a:rPr lang="es-ES_tradnl" smtClean="0"/>
              <a:pPr/>
              <a:t>8</a:t>
            </a:fld>
            <a:endParaRPr lang="es-ES_tradnl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 smtClean="0"/>
              <a:t>REGLAS DE ACTUACIÓN</a:t>
            </a:r>
            <a:endParaRPr lang="es-ES_tradnl" dirty="0"/>
          </a:p>
        </p:txBody>
      </p:sp>
      <p:sp>
        <p:nvSpPr>
          <p:cNvPr id="8" name="CuadroTexto 7"/>
          <p:cNvSpPr txBox="1"/>
          <p:nvPr/>
        </p:nvSpPr>
        <p:spPr>
          <a:xfrm>
            <a:off x="284163" y="1258800"/>
            <a:ext cx="2384787" cy="3780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es-ES_tradnl" dirty="0" smtClean="0"/>
              <a:t>6. Información procesal</a:t>
            </a:r>
          </a:p>
          <a:p>
            <a:endParaRPr lang="es-ES_tradnl" dirty="0"/>
          </a:p>
        </p:txBody>
      </p:sp>
      <p:sp>
        <p:nvSpPr>
          <p:cNvPr id="9" name="CuadroTexto 8"/>
          <p:cNvSpPr txBox="1"/>
          <p:nvPr/>
        </p:nvSpPr>
        <p:spPr>
          <a:xfrm>
            <a:off x="908953" y="4507664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s-ES_tradnl" dirty="0"/>
          </a:p>
        </p:txBody>
      </p:sp>
      <p:sp>
        <p:nvSpPr>
          <p:cNvPr id="13" name="CuadroTexto 12"/>
          <p:cNvSpPr txBox="1"/>
          <p:nvPr/>
        </p:nvSpPr>
        <p:spPr>
          <a:xfrm>
            <a:off x="209658" y="1905000"/>
            <a:ext cx="1773492" cy="338554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s-ES_tradnl" sz="1600" b="1" dirty="0" smtClean="0"/>
              <a:t>Autoidentificación</a:t>
            </a:r>
          </a:p>
          <a:p>
            <a:endParaRPr lang="es-ES_tradnl" sz="1400" b="1" dirty="0"/>
          </a:p>
        </p:txBody>
      </p:sp>
      <p:cxnSp>
        <p:nvCxnSpPr>
          <p:cNvPr id="15" name="Conector recto de flecha 14"/>
          <p:cNvCxnSpPr/>
          <p:nvPr/>
        </p:nvCxnSpPr>
        <p:spPr>
          <a:xfrm rot="5400000">
            <a:off x="512066" y="2606488"/>
            <a:ext cx="789010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CuadroTexto 15"/>
          <p:cNvSpPr txBox="1"/>
          <p:nvPr/>
        </p:nvSpPr>
        <p:spPr>
          <a:xfrm>
            <a:off x="2668950" y="1814253"/>
            <a:ext cx="3124200" cy="646331"/>
          </a:xfrm>
          <a:prstGeom prst="rect">
            <a:avLst/>
          </a:prstGeom>
          <a:noFill/>
          <a:ln>
            <a:solidFill>
              <a:srgbClr val="798844"/>
            </a:solidFill>
          </a:ln>
        </p:spPr>
        <p:txBody>
          <a:bodyPr wrap="square" rtlCol="0">
            <a:spAutoFit/>
          </a:bodyPr>
          <a:lstStyle/>
          <a:p>
            <a:r>
              <a:rPr lang="es-ES_tradnl" sz="1200" dirty="0" smtClean="0"/>
              <a:t>Informa a ONAJUP y/o ODAJUP para que brinden información sobre derechos y garantías procesales</a:t>
            </a:r>
            <a:endParaRPr lang="es-ES_tradnl" sz="1200" dirty="0"/>
          </a:p>
        </p:txBody>
      </p:sp>
      <p:cxnSp>
        <p:nvCxnSpPr>
          <p:cNvPr id="18" name="Conector recto de flecha 17"/>
          <p:cNvCxnSpPr/>
          <p:nvPr/>
        </p:nvCxnSpPr>
        <p:spPr>
          <a:xfrm>
            <a:off x="2019300" y="2174059"/>
            <a:ext cx="457200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CuadroTexto 21"/>
          <p:cNvSpPr txBox="1"/>
          <p:nvPr/>
        </p:nvSpPr>
        <p:spPr>
          <a:xfrm>
            <a:off x="1093619" y="2460584"/>
            <a:ext cx="27798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1200" dirty="0" smtClean="0"/>
              <a:t>y</a:t>
            </a:r>
            <a:endParaRPr lang="es-ES_tradnl" sz="1200" dirty="0"/>
          </a:p>
        </p:txBody>
      </p:sp>
      <p:sp>
        <p:nvSpPr>
          <p:cNvPr id="23" name="CuadroTexto 22"/>
          <p:cNvSpPr txBox="1"/>
          <p:nvPr/>
        </p:nvSpPr>
        <p:spPr>
          <a:xfrm>
            <a:off x="209658" y="3124199"/>
            <a:ext cx="1392237" cy="646331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ES_tradnl" dirty="0" smtClean="0"/>
              <a:t>Deber de informar*</a:t>
            </a:r>
            <a:endParaRPr lang="es-ES_tradnl" dirty="0"/>
          </a:p>
        </p:txBody>
      </p:sp>
      <p:sp>
        <p:nvSpPr>
          <p:cNvPr id="24" name="CuadroTexto 23"/>
          <p:cNvSpPr txBox="1"/>
          <p:nvPr/>
        </p:nvSpPr>
        <p:spPr>
          <a:xfrm>
            <a:off x="1866900" y="2695597"/>
            <a:ext cx="8382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1200" b="1" dirty="0" smtClean="0"/>
              <a:t>CUÁNDO:</a:t>
            </a:r>
            <a:endParaRPr lang="es-ES_tradnl" sz="1200" b="1" dirty="0"/>
          </a:p>
        </p:txBody>
      </p:sp>
      <p:sp>
        <p:nvSpPr>
          <p:cNvPr id="25" name="CuadroTexto 24"/>
          <p:cNvSpPr txBox="1"/>
          <p:nvPr/>
        </p:nvSpPr>
        <p:spPr>
          <a:xfrm>
            <a:off x="2705100" y="2599084"/>
            <a:ext cx="4495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Tx/>
              <a:buChar char="-"/>
            </a:pPr>
            <a:r>
              <a:rPr lang="es-ES_tradnl" sz="1200" dirty="0" smtClean="0"/>
              <a:t> Inmediatamente al inicio del proceso</a:t>
            </a:r>
          </a:p>
          <a:p>
            <a:pPr>
              <a:buFontTx/>
              <a:buChar char="-"/>
            </a:pPr>
            <a:r>
              <a:rPr lang="es-ES_tradnl" sz="1200" dirty="0" smtClean="0"/>
              <a:t> Cuando la persona reivindique su condición étnica o cultural  </a:t>
            </a:r>
            <a:endParaRPr lang="es-ES_tradnl" sz="1200" dirty="0"/>
          </a:p>
        </p:txBody>
      </p:sp>
      <p:sp>
        <p:nvSpPr>
          <p:cNvPr id="26" name="CuadroTexto 25"/>
          <p:cNvSpPr txBox="1"/>
          <p:nvPr/>
        </p:nvSpPr>
        <p:spPr>
          <a:xfrm>
            <a:off x="2019300" y="3216532"/>
            <a:ext cx="6858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1200" b="1" dirty="0" smtClean="0"/>
              <a:t>CÓMO:</a:t>
            </a:r>
            <a:endParaRPr lang="es-ES_tradnl" sz="1200" b="1" dirty="0"/>
          </a:p>
        </p:txBody>
      </p:sp>
      <p:sp>
        <p:nvSpPr>
          <p:cNvPr id="27" name="CuadroTexto 26"/>
          <p:cNvSpPr txBox="1"/>
          <p:nvPr/>
        </p:nvSpPr>
        <p:spPr>
          <a:xfrm>
            <a:off x="2705100" y="3124199"/>
            <a:ext cx="5257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Tx/>
              <a:buChar char="-"/>
            </a:pPr>
            <a:r>
              <a:rPr lang="es-ES_tradnl" sz="1200" dirty="0" smtClean="0"/>
              <a:t>  De forma verbal o escrita</a:t>
            </a:r>
          </a:p>
          <a:p>
            <a:pPr>
              <a:buFontTx/>
              <a:buChar char="-"/>
            </a:pPr>
            <a:r>
              <a:rPr lang="es-ES_tradnl" sz="1200" dirty="0" smtClean="0"/>
              <a:t>  Los magistrados dejarán constancia del momento y tipo de información </a:t>
            </a:r>
            <a:endParaRPr lang="es-ES_tradnl" sz="1200" dirty="0"/>
          </a:p>
        </p:txBody>
      </p:sp>
      <p:sp>
        <p:nvSpPr>
          <p:cNvPr id="28" name="CuadroTexto 27"/>
          <p:cNvSpPr txBox="1"/>
          <p:nvPr/>
        </p:nvSpPr>
        <p:spPr>
          <a:xfrm>
            <a:off x="1983150" y="3770531"/>
            <a:ext cx="6858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ES_tradnl" sz="1200" b="1" dirty="0" smtClean="0"/>
              <a:t>QUÉ:</a:t>
            </a:r>
            <a:endParaRPr lang="es-ES_tradnl" sz="1200" b="1" dirty="0"/>
          </a:p>
        </p:txBody>
      </p:sp>
      <p:sp>
        <p:nvSpPr>
          <p:cNvPr id="30" name="CuadroTexto 29"/>
          <p:cNvSpPr txBox="1"/>
          <p:nvPr/>
        </p:nvSpPr>
        <p:spPr>
          <a:xfrm>
            <a:off x="2716575" y="3493531"/>
            <a:ext cx="615315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Tx/>
              <a:buChar char="-"/>
            </a:pPr>
            <a:r>
              <a:rPr lang="es-ES_tradnl" sz="1200" dirty="0" smtClean="0"/>
              <a:t> Condición jurídica, participación en proceso, derechos, obligaciones y aplicación del protocolo</a:t>
            </a:r>
          </a:p>
          <a:p>
            <a:pPr>
              <a:buFontTx/>
              <a:buChar char="-"/>
            </a:pPr>
            <a:r>
              <a:rPr lang="es-ES_tradnl" sz="1200" dirty="0" smtClean="0"/>
              <a:t> Todas las preguntas que requiera para comprender su situación legal y el proceso</a:t>
            </a:r>
          </a:p>
          <a:p>
            <a:pPr>
              <a:buFontTx/>
              <a:buChar char="-"/>
            </a:pPr>
            <a:r>
              <a:rPr lang="es-ES_tradnl" sz="1200" dirty="0" smtClean="0"/>
              <a:t> Informar a las organizaciones y familiares sobre la situación legal cuando lo requieran o al inicio</a:t>
            </a:r>
          </a:p>
          <a:p>
            <a:pPr>
              <a:buFontTx/>
              <a:buChar char="-"/>
            </a:pPr>
            <a:r>
              <a:rPr lang="es-ES_tradnl" sz="1200" dirty="0" smtClean="0"/>
              <a:t>  Deberá incluir, al menos: </a:t>
            </a:r>
          </a:p>
          <a:p>
            <a:r>
              <a:rPr lang="es-ES_tradnl" sz="1200" dirty="0" smtClean="0"/>
              <a:t>   </a:t>
            </a:r>
          </a:p>
          <a:p>
            <a:pPr>
              <a:buFontTx/>
              <a:buChar char="-"/>
            </a:pPr>
            <a:endParaRPr lang="es-ES_tradnl" sz="1200" dirty="0" smtClean="0"/>
          </a:p>
          <a:p>
            <a:endParaRPr lang="es-ES_tradnl" sz="1200" dirty="0"/>
          </a:p>
        </p:txBody>
      </p:sp>
      <p:sp>
        <p:nvSpPr>
          <p:cNvPr id="32" name="Rectángulo redondeado 31"/>
          <p:cNvSpPr/>
          <p:nvPr/>
        </p:nvSpPr>
        <p:spPr>
          <a:xfrm>
            <a:off x="3505199" y="4416862"/>
            <a:ext cx="5364525" cy="2121736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t"/>
          <a:lstStyle/>
          <a:p>
            <a:pPr>
              <a:buFont typeface="Arial"/>
              <a:buChar char="•"/>
            </a:pPr>
            <a:r>
              <a:rPr lang="es-ES_tradnl" sz="800" dirty="0" smtClean="0"/>
              <a:t>Naturaleza de la actuación judicial o el proceso</a:t>
            </a:r>
          </a:p>
          <a:p>
            <a:pPr>
              <a:buFont typeface="Arial"/>
              <a:buChar char="•"/>
            </a:pPr>
            <a:r>
              <a:rPr lang="es-ES_tradnl" sz="800" dirty="0" smtClean="0"/>
              <a:t> Hechos controvertidos</a:t>
            </a:r>
          </a:p>
          <a:p>
            <a:pPr>
              <a:buFont typeface="Arial"/>
              <a:buChar char="•"/>
            </a:pPr>
            <a:r>
              <a:rPr lang="es-ES_tradnl" sz="800" dirty="0" smtClean="0"/>
              <a:t> Etapas del proceso, autoridades que intervienen y su función</a:t>
            </a:r>
          </a:p>
          <a:p>
            <a:pPr>
              <a:buFont typeface="Arial"/>
              <a:buChar char="•"/>
            </a:pPr>
            <a:r>
              <a:rPr lang="es-ES_tradnl" sz="800" dirty="0" smtClean="0"/>
              <a:t> Su papel en la actuación o proceso</a:t>
            </a:r>
          </a:p>
          <a:p>
            <a:pPr>
              <a:buFont typeface="Arial"/>
              <a:buChar char="•"/>
            </a:pPr>
            <a:r>
              <a:rPr lang="es-ES_tradnl" sz="800" dirty="0" smtClean="0"/>
              <a:t>Normas nacionales e internacionales aplicables</a:t>
            </a:r>
          </a:p>
          <a:p>
            <a:pPr>
              <a:buFont typeface="Arial"/>
              <a:buChar char="•"/>
            </a:pPr>
            <a:r>
              <a:rPr lang="es-ES_tradnl" sz="800" dirty="0" smtClean="0"/>
              <a:t> Derechos, obligaciones, medidas de protección </a:t>
            </a:r>
            <a:r>
              <a:rPr lang="es-ES_tradnl" sz="800" dirty="0" err="1" smtClean="0"/>
              <a:t>invocables</a:t>
            </a:r>
            <a:r>
              <a:rPr lang="es-ES_tradnl" sz="800" dirty="0" smtClean="0"/>
              <a:t>, medidas de coerción y sanción que pueden corresponderle.</a:t>
            </a:r>
          </a:p>
          <a:p>
            <a:pPr>
              <a:buFont typeface="Arial"/>
              <a:buChar char="•"/>
            </a:pPr>
            <a:r>
              <a:rPr lang="es-ES_tradnl" sz="800" dirty="0" smtClean="0"/>
              <a:t> Cómo acceder a asistencia legal y defensa especializada y gratuita</a:t>
            </a:r>
          </a:p>
          <a:p>
            <a:pPr>
              <a:buFont typeface="Arial"/>
              <a:buChar char="•"/>
            </a:pPr>
            <a:r>
              <a:rPr lang="es-ES_tradnl" sz="800" dirty="0" smtClean="0"/>
              <a:t> Tipo de apoyo o asistencia que puede recibir</a:t>
            </a:r>
          </a:p>
          <a:p>
            <a:pPr>
              <a:buFont typeface="Arial"/>
              <a:buChar char="•"/>
            </a:pPr>
            <a:r>
              <a:rPr lang="es-ES_tradnl" sz="800" dirty="0" smtClean="0"/>
              <a:t> Derecho a solicitar exoneración de tasas</a:t>
            </a:r>
            <a:endParaRPr lang="es-ES_tradnl" sz="800" b="1" dirty="0" smtClean="0"/>
          </a:p>
          <a:p>
            <a:r>
              <a:rPr lang="es-ES_tradnl" sz="800" b="1" dirty="0" smtClean="0"/>
              <a:t>SI SON VÍCTIMAS, DEBERÁN RECIBIR INFORMACIÓN SOBRE:</a:t>
            </a:r>
          </a:p>
          <a:p>
            <a:pPr>
              <a:buFont typeface="Arial"/>
              <a:buChar char="•"/>
            </a:pPr>
            <a:r>
              <a:rPr lang="es-ES_tradnl" sz="800" dirty="0" smtClean="0"/>
              <a:t> Posibilidad de obtener reparación del daño</a:t>
            </a:r>
          </a:p>
          <a:p>
            <a:pPr>
              <a:buFont typeface="Arial"/>
              <a:buChar char="•"/>
            </a:pPr>
            <a:r>
              <a:rPr lang="es-ES_tradnl" sz="800" dirty="0" smtClean="0"/>
              <a:t> Lugar y modo en que pueden presentar denuncia o demanda</a:t>
            </a:r>
          </a:p>
          <a:p>
            <a:pPr>
              <a:buFont typeface="Arial"/>
              <a:buChar char="•"/>
            </a:pPr>
            <a:r>
              <a:rPr lang="es-ES_tradnl" sz="800" dirty="0" smtClean="0"/>
              <a:t>Curso dado a su denuncia o demanda</a:t>
            </a:r>
          </a:p>
          <a:p>
            <a:pPr>
              <a:buFont typeface="Arial"/>
              <a:buChar char="•"/>
            </a:pPr>
            <a:r>
              <a:rPr lang="es-ES_tradnl" sz="800" dirty="0" smtClean="0"/>
              <a:t> Fases relevantes del proceso</a:t>
            </a:r>
          </a:p>
          <a:p>
            <a:pPr>
              <a:buFont typeface="Arial"/>
              <a:buChar char="•"/>
            </a:pPr>
            <a:r>
              <a:rPr lang="es-ES_tradnl" sz="800" dirty="0" smtClean="0"/>
              <a:t> Resoluciones que dicte el órgano judicial </a:t>
            </a:r>
            <a:endParaRPr lang="es-ES_tradnl" sz="800" dirty="0"/>
          </a:p>
        </p:txBody>
      </p:sp>
      <p:sp>
        <p:nvSpPr>
          <p:cNvPr id="33" name="CuadroTexto 32"/>
          <p:cNvSpPr txBox="1"/>
          <p:nvPr/>
        </p:nvSpPr>
        <p:spPr>
          <a:xfrm>
            <a:off x="209658" y="4047530"/>
            <a:ext cx="139223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800" dirty="0" smtClean="0"/>
              <a:t>* Aunque no tenga posibilidad de interponer una denuncia o acción civil</a:t>
            </a:r>
            <a:endParaRPr lang="es-ES_tradnl" sz="800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aveform">
  <a:themeElements>
    <a:clrScheme name="Waveform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Waveform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aveform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Waveform.thmx</Template>
  <TotalTime>22073</TotalTime>
  <Words>1723</Words>
  <Application>Microsoft Macintosh PowerPoint</Application>
  <PresentationFormat>On-screen Show (4:3)</PresentationFormat>
  <Paragraphs>139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Waveform</vt:lpstr>
      <vt:lpstr>PROTOCOLO PARA LA ACTUACION DE LA JUSTICIA ORDINARIA</vt:lpstr>
      <vt:lpstr>Estructura del módulo y contenidos</vt:lpstr>
      <vt:lpstr>OBJETIVO</vt:lpstr>
      <vt:lpstr>PRINCIPIOS ORIENTADORES PARA EL ACCESO A LA JUSTICIA</vt:lpstr>
      <vt:lpstr>REGLAS DE ACTUACIÓN</vt:lpstr>
      <vt:lpstr>REGLAS DE ACTUACIÓN</vt:lpstr>
      <vt:lpstr>REGLAS DE ACTUACIÓN</vt:lpstr>
      <vt:lpstr>REGLAS DE ACTUACIÓN</vt:lpstr>
      <vt:lpstr>REGLAS DE ACTUACIÓN</vt:lpstr>
      <vt:lpstr>REGLAS DE ACTUACIÓN</vt:lpstr>
      <vt:lpstr>REGLAS DE ACTUACIÓN</vt:lpstr>
      <vt:lpstr>REGLAS DE ACTUACIÓN</vt:lpstr>
      <vt:lpstr>REGLAS DE ACTUACIÓN</vt:lpstr>
      <vt:lpstr>REGLAS DE ACTUACIÓN</vt:lpstr>
      <vt:lpstr>SISTEMA DE REGISTRO DE CASOS Y ACTIVACIÓN PROTOCOLO</vt:lpstr>
      <vt:lpstr>PowerPoint Presentation</vt:lpstr>
    </vt:vector>
  </TitlesOfParts>
  <Company>CSIC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Loreto Ferrer Moreu</dc:creator>
  <cp:lastModifiedBy>MIKEL BERRAONDO</cp:lastModifiedBy>
  <cp:revision>453</cp:revision>
  <dcterms:created xsi:type="dcterms:W3CDTF">2013-07-31T12:58:05Z</dcterms:created>
  <dcterms:modified xsi:type="dcterms:W3CDTF">2014-11-18T17:43:08Z</dcterms:modified>
</cp:coreProperties>
</file>